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84" r:id="rId2"/>
  </p:sldMasterIdLst>
  <p:notesMasterIdLst>
    <p:notesMasterId r:id="rId22"/>
  </p:notesMasterIdLst>
  <p:handoutMasterIdLst>
    <p:handoutMasterId r:id="rId23"/>
  </p:handoutMasterIdLst>
  <p:sldIdLst>
    <p:sldId id="256" r:id="rId3"/>
    <p:sldId id="298" r:id="rId4"/>
    <p:sldId id="299" r:id="rId5"/>
    <p:sldId id="300" r:id="rId6"/>
    <p:sldId id="311" r:id="rId7"/>
    <p:sldId id="301" r:id="rId8"/>
    <p:sldId id="312" r:id="rId9"/>
    <p:sldId id="302" r:id="rId10"/>
    <p:sldId id="303" r:id="rId11"/>
    <p:sldId id="304" r:id="rId12"/>
    <p:sldId id="305" r:id="rId13"/>
    <p:sldId id="308" r:id="rId14"/>
    <p:sldId id="309" r:id="rId15"/>
    <p:sldId id="306" r:id="rId16"/>
    <p:sldId id="307" r:id="rId17"/>
    <p:sldId id="281" r:id="rId18"/>
    <p:sldId id="310" r:id="rId19"/>
    <p:sldId id="271" r:id="rId20"/>
    <p:sldId id="290" r:id="rId21"/>
  </p:sldIdLst>
  <p:sldSz cx="9144000" cy="6858000" type="screen4x3"/>
  <p:notesSz cx="6797675" cy="9926638"/>
  <p:defaultTex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3C8F"/>
    <a:srgbClr val="0671BA"/>
    <a:srgbClr val="DCE6F2"/>
    <a:srgbClr val="0062AC"/>
    <a:srgbClr val="122256"/>
    <a:srgbClr val="0461A0"/>
    <a:srgbClr val="009ED6"/>
    <a:srgbClr val="5DD5FF"/>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994" autoAdjust="0"/>
  </p:normalViewPr>
  <p:slideViewPr>
    <p:cSldViewPr>
      <p:cViewPr varScale="1">
        <p:scale>
          <a:sx n="112" d="100"/>
          <a:sy n="112" d="100"/>
        </p:scale>
        <p:origin x="-15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ea typeface="宋体" charset="-122"/>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11BEA82-6A32-428E-BC81-1AA86D8D3134}" type="datetimeFigureOut">
              <a:rPr lang="en-US"/>
              <a:pPr/>
              <a:t>9/1/2015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ea typeface="宋体" charset="-122"/>
                <a:cs typeface="+mn-cs"/>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1A20AAE-8C1C-4875-894C-64947F5763A4}" type="slidenum">
              <a:rPr lang="en-GB"/>
              <a:pPr/>
              <a:t>‹#›</a:t>
            </a:fld>
            <a:endParaRPr lang="en-GB"/>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ea typeface="宋体" charset="-122"/>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8D65E39-5516-4082-AB43-4F537C9C0C1B}" type="datetimeFigureOut">
              <a:rPr lang="en-US"/>
              <a:pPr/>
              <a:t>9/1/2015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ea typeface="宋体" charset="-122"/>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98EB829-19D9-42AC-8C70-FD941AAEC864}" type="slidenum">
              <a:rPr lang="en-GB"/>
              <a:pPr/>
              <a:t>‹#›</a:t>
            </a:fld>
            <a:endParaRPr lang="en-GB"/>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宋体" charset="0"/>
      </a:defRPr>
    </a:lvl1pPr>
    <a:lvl2pPr marL="457200" algn="l" rtl="0" eaLnBrk="0" fontAlgn="base" hangingPunct="0">
      <a:spcBef>
        <a:spcPct val="30000"/>
      </a:spcBef>
      <a:spcAft>
        <a:spcPct val="0"/>
      </a:spcAft>
      <a:defRPr sz="1200" kern="1200">
        <a:solidFill>
          <a:schemeClr val="tx1"/>
        </a:solidFill>
        <a:latin typeface="+mn-lt"/>
        <a:ea typeface="+mn-ea"/>
        <a:cs typeface="宋体" charset="0"/>
      </a:defRPr>
    </a:lvl2pPr>
    <a:lvl3pPr marL="914400" algn="l" rtl="0" eaLnBrk="0" fontAlgn="base" hangingPunct="0">
      <a:spcBef>
        <a:spcPct val="30000"/>
      </a:spcBef>
      <a:spcAft>
        <a:spcPct val="0"/>
      </a:spcAft>
      <a:defRPr sz="1200" kern="1200">
        <a:solidFill>
          <a:schemeClr val="tx1"/>
        </a:solidFill>
        <a:latin typeface="+mn-lt"/>
        <a:ea typeface="+mn-ea"/>
        <a:cs typeface="宋体" charset="0"/>
      </a:defRPr>
    </a:lvl3pPr>
    <a:lvl4pPr marL="1371600" algn="l" rtl="0" eaLnBrk="0" fontAlgn="base" hangingPunct="0">
      <a:spcBef>
        <a:spcPct val="30000"/>
      </a:spcBef>
      <a:spcAft>
        <a:spcPct val="0"/>
      </a:spcAft>
      <a:defRPr sz="1200" kern="1200">
        <a:solidFill>
          <a:schemeClr val="tx1"/>
        </a:solidFill>
        <a:latin typeface="+mn-lt"/>
        <a:ea typeface="+mn-ea"/>
        <a:cs typeface="宋体" charset="0"/>
      </a:defRPr>
    </a:lvl4pPr>
    <a:lvl5pPr marL="1828800" algn="l" rtl="0" eaLnBrk="0" fontAlgn="base" hangingPunct="0">
      <a:spcBef>
        <a:spcPct val="30000"/>
      </a:spcBef>
      <a:spcAft>
        <a:spcPct val="0"/>
      </a:spcAft>
      <a:defRPr sz="1200" kern="1200">
        <a:solidFill>
          <a:schemeClr val="tx1"/>
        </a:solidFill>
        <a:latin typeface="+mn-lt"/>
        <a:ea typeface="+mn-ea"/>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ea typeface="宋体" charset="-122"/>
            </a:endParaRPr>
          </a:p>
        </p:txBody>
      </p:sp>
      <p:sp>
        <p:nvSpPr>
          <p:cNvPr id="2867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GB" smtClean="0"/>
          </a:p>
        </p:txBody>
      </p:sp>
      <p:sp>
        <p:nvSpPr>
          <p:cNvPr id="28676" name="Slide Number Placeholder 4"/>
          <p:cNvSpPr>
            <a:spLocks noGrp="1"/>
          </p:cNvSpPr>
          <p:nvPr>
            <p:ph type="sldNum" sz="quarter" idx="5"/>
          </p:nvPr>
        </p:nvSpPr>
        <p:spPr bwMode="auto">
          <a:noFill/>
          <a:ln>
            <a:miter lim="800000"/>
            <a:headEnd/>
            <a:tailEnd/>
          </a:ln>
        </p:spPr>
        <p:txBody>
          <a:bodyPr/>
          <a:lstStyle/>
          <a:p>
            <a:fld id="{08BCF6DF-91E6-4AB2-B825-D45538F1FCA0}" type="slidenum">
              <a:rPr lang="en-GB"/>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ea typeface="宋体" charset="-122"/>
            </a:endParaRPr>
          </a:p>
        </p:txBody>
      </p:sp>
      <p:sp>
        <p:nvSpPr>
          <p:cNvPr id="30723" name="Slide Number Placeholder 3"/>
          <p:cNvSpPr>
            <a:spLocks noGrp="1"/>
          </p:cNvSpPr>
          <p:nvPr>
            <p:ph type="sldNum" sz="quarter" idx="5"/>
          </p:nvPr>
        </p:nvSpPr>
        <p:spPr bwMode="auto">
          <a:noFill/>
          <a:ln>
            <a:miter lim="800000"/>
            <a:headEnd/>
            <a:tailEnd/>
          </a:ln>
        </p:spPr>
        <p:txBody>
          <a:bodyPr/>
          <a:lstStyle/>
          <a:p>
            <a:fld id="{9784157E-7663-4F4C-B249-50D42B158025}" type="slidenum">
              <a:rPr lang="en-GB"/>
              <a:pPr/>
              <a:t>18</a:t>
            </a:fld>
            <a:endParaRPr lang="en-GB"/>
          </a:p>
        </p:txBody>
      </p:sp>
      <p:sp>
        <p:nvSpPr>
          <p:cNvPr id="30724"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日期占位符 3"/>
          <p:cNvSpPr>
            <a:spLocks noGrp="1" noChangeArrowheads="1"/>
          </p:cNvSpPr>
          <p:nvPr>
            <p:ph type="dt" sz="half" idx="10"/>
          </p:nvPr>
        </p:nvSpPr>
        <p:spPr>
          <a:ln/>
        </p:spPr>
        <p:txBody>
          <a:bodyPr/>
          <a:lstStyle>
            <a:lvl1pPr>
              <a:defRPr/>
            </a:lvl1pPr>
          </a:lstStyle>
          <a:p>
            <a:fld id="{1D757DC9-3DCC-4F4D-ACE7-99EA6B0F9B26}" type="datetime1">
              <a:rPr lang="zh-CN" altLang="en-US"/>
              <a:pPr/>
              <a:t>2015-9-1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80BDCC61-B2A0-477A-8B0D-B412C1D21DEB}"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日期占位符 3"/>
          <p:cNvSpPr>
            <a:spLocks noGrp="1" noChangeArrowheads="1"/>
          </p:cNvSpPr>
          <p:nvPr>
            <p:ph type="dt" sz="half" idx="10"/>
          </p:nvPr>
        </p:nvSpPr>
        <p:spPr>
          <a:ln/>
        </p:spPr>
        <p:txBody>
          <a:bodyPr/>
          <a:lstStyle>
            <a:lvl1pPr>
              <a:defRPr/>
            </a:lvl1pPr>
          </a:lstStyle>
          <a:p>
            <a:fld id="{19E57800-3A3E-40CC-8670-C733F6930DDF}" type="datetime1">
              <a:rPr lang="zh-CN" altLang="en-US"/>
              <a:pPr/>
              <a:t>2015-9-1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6749EB68-B322-41A4-9BF9-4C47D6BB6819}"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42938"/>
            <a:ext cx="2057400" cy="5483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42938"/>
            <a:ext cx="6019800" cy="548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日期占位符 3"/>
          <p:cNvSpPr>
            <a:spLocks noGrp="1" noChangeArrowheads="1"/>
          </p:cNvSpPr>
          <p:nvPr>
            <p:ph type="dt" sz="half" idx="10"/>
          </p:nvPr>
        </p:nvSpPr>
        <p:spPr>
          <a:ln/>
        </p:spPr>
        <p:txBody>
          <a:bodyPr/>
          <a:lstStyle>
            <a:lvl1pPr>
              <a:defRPr/>
            </a:lvl1pPr>
          </a:lstStyle>
          <a:p>
            <a:fld id="{6D427C6A-0BBC-4CDF-A1A8-06313E83A240}" type="datetime1">
              <a:rPr lang="zh-CN" altLang="en-US"/>
              <a:pPr/>
              <a:t>2015-9-1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A9B756F1-E102-4DEF-B3E6-3BE5642D46F4}" type="slidenum">
              <a:rPr lang="zh-CN" altLang="en-US"/>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日期占位符 3"/>
          <p:cNvSpPr>
            <a:spLocks noGrp="1" noChangeArrowheads="1"/>
          </p:cNvSpPr>
          <p:nvPr>
            <p:ph type="dt" sz="half" idx="10"/>
          </p:nvPr>
        </p:nvSpPr>
        <p:spPr>
          <a:ln/>
        </p:spPr>
        <p:txBody>
          <a:bodyPr/>
          <a:lstStyle>
            <a:lvl1pPr>
              <a:defRPr/>
            </a:lvl1pPr>
          </a:lstStyle>
          <a:p>
            <a:fld id="{1BD6B566-FC80-4913-9889-F701E9F0CC18}" type="datetime1">
              <a:rPr lang="zh-CN" altLang="en-US"/>
              <a:pPr/>
              <a:t>2015-9-1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E90BB5BF-11C4-4ACA-80B6-7058FD94B5CA}" type="slidenum">
              <a:rPr lang="zh-CN" altLang="en-US"/>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日期占位符 3"/>
          <p:cNvSpPr>
            <a:spLocks noGrp="1" noChangeArrowheads="1"/>
          </p:cNvSpPr>
          <p:nvPr>
            <p:ph type="dt" sz="half" idx="10"/>
          </p:nvPr>
        </p:nvSpPr>
        <p:spPr>
          <a:ln/>
        </p:spPr>
        <p:txBody>
          <a:bodyPr/>
          <a:lstStyle>
            <a:lvl1pPr>
              <a:defRPr/>
            </a:lvl1pPr>
          </a:lstStyle>
          <a:p>
            <a:fld id="{42CBE88E-CB29-47CA-BDB4-814702CA796F}" type="datetime1">
              <a:rPr lang="zh-CN" altLang="en-US"/>
              <a:pPr/>
              <a:t>2015-9-1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B58E8C6C-AC17-4F08-98AB-2F32C41095EB}" type="slidenum">
              <a:rPr lang="zh-CN" altLang="en-US"/>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日期占位符 3"/>
          <p:cNvSpPr>
            <a:spLocks noGrp="1" noChangeArrowheads="1"/>
          </p:cNvSpPr>
          <p:nvPr>
            <p:ph type="dt" sz="half" idx="10"/>
          </p:nvPr>
        </p:nvSpPr>
        <p:spPr>
          <a:ln/>
        </p:spPr>
        <p:txBody>
          <a:bodyPr/>
          <a:lstStyle>
            <a:lvl1pPr>
              <a:defRPr/>
            </a:lvl1pPr>
          </a:lstStyle>
          <a:p>
            <a:fld id="{CA0A40A2-34F7-4F78-94A0-3BD9DDAF6D57}" type="datetime1">
              <a:rPr lang="zh-CN" altLang="en-US"/>
              <a:pPr/>
              <a:t>2015-9-1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13563B28-5952-475B-A461-99B1A06E260E}" type="slidenum">
              <a:rPr lang="zh-CN" altLang="en-US"/>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日期占位符 3"/>
          <p:cNvSpPr>
            <a:spLocks noGrp="1" noChangeArrowheads="1"/>
          </p:cNvSpPr>
          <p:nvPr>
            <p:ph type="dt" sz="half" idx="10"/>
          </p:nvPr>
        </p:nvSpPr>
        <p:spPr>
          <a:ln/>
        </p:spPr>
        <p:txBody>
          <a:bodyPr/>
          <a:lstStyle>
            <a:lvl1pPr>
              <a:defRPr/>
            </a:lvl1pPr>
          </a:lstStyle>
          <a:p>
            <a:fld id="{29954A92-C3CB-4FC3-93F6-C4AC221D6FD4}" type="datetime1">
              <a:rPr lang="zh-CN" altLang="en-US"/>
              <a:pPr/>
              <a:t>2015-9-1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979DA995-E5B4-4733-8EDE-68881645F496}" type="slidenum">
              <a:rPr lang="zh-CN" altLang="en-US"/>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日期占位符 3"/>
          <p:cNvSpPr>
            <a:spLocks noGrp="1" noChangeArrowheads="1"/>
          </p:cNvSpPr>
          <p:nvPr>
            <p:ph type="dt" sz="half" idx="10"/>
          </p:nvPr>
        </p:nvSpPr>
        <p:spPr>
          <a:ln/>
        </p:spPr>
        <p:txBody>
          <a:bodyPr/>
          <a:lstStyle>
            <a:lvl1pPr>
              <a:defRPr/>
            </a:lvl1pPr>
          </a:lstStyle>
          <a:p>
            <a:fld id="{0953129B-1CC0-4EC7-8949-DCA51BA1BDA5}" type="datetime1">
              <a:rPr lang="zh-CN" altLang="en-US"/>
              <a:pPr/>
              <a:t>2015-9-1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fld id="{38D687F5-0802-498A-A125-E38E60A11336}" type="slidenum">
              <a:rPr lang="zh-CN" altLang="en-US"/>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日期占位符 3"/>
          <p:cNvSpPr>
            <a:spLocks noGrp="1" noChangeArrowheads="1"/>
          </p:cNvSpPr>
          <p:nvPr>
            <p:ph type="dt" sz="half" idx="10"/>
          </p:nvPr>
        </p:nvSpPr>
        <p:spPr>
          <a:ln/>
        </p:spPr>
        <p:txBody>
          <a:bodyPr/>
          <a:lstStyle>
            <a:lvl1pPr>
              <a:defRPr/>
            </a:lvl1pPr>
          </a:lstStyle>
          <a:p>
            <a:fld id="{0DE5A2BC-9C89-402F-A71B-A77CB5F733DA}" type="datetime1">
              <a:rPr lang="zh-CN" altLang="en-US"/>
              <a:pPr/>
              <a:t>2015-9-1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fld id="{DA74E6DF-F302-46CF-A906-E5AB7CB46E19}" type="slidenum">
              <a:rPr lang="zh-CN" altLang="en-US"/>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fld id="{C293291E-DD2F-481B-9AC9-ABEEE7EC78F4}" type="datetime1">
              <a:rPr lang="zh-CN" altLang="en-US"/>
              <a:pPr/>
              <a:t>2015-9-1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fld id="{2F231B2A-E24D-4D6B-A885-13D86F417BDE}" type="slidenum">
              <a:rPr lang="zh-CN" altLang="en-US"/>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日期占位符 3"/>
          <p:cNvSpPr>
            <a:spLocks noGrp="1" noChangeArrowheads="1"/>
          </p:cNvSpPr>
          <p:nvPr>
            <p:ph type="dt" sz="half" idx="10"/>
          </p:nvPr>
        </p:nvSpPr>
        <p:spPr>
          <a:ln/>
        </p:spPr>
        <p:txBody>
          <a:bodyPr/>
          <a:lstStyle>
            <a:lvl1pPr>
              <a:defRPr/>
            </a:lvl1pPr>
          </a:lstStyle>
          <a:p>
            <a:fld id="{FA52CA6D-2CF9-4730-8FFB-A2953DF61FA3}" type="datetime1">
              <a:rPr lang="zh-CN" altLang="en-US"/>
              <a:pPr/>
              <a:t>2015-9-1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96AE7A7C-1C80-405F-BEFE-812ED21B405D}"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日期占位符 3"/>
          <p:cNvSpPr>
            <a:spLocks noGrp="1" noChangeArrowheads="1"/>
          </p:cNvSpPr>
          <p:nvPr>
            <p:ph type="dt" sz="half" idx="10"/>
          </p:nvPr>
        </p:nvSpPr>
        <p:spPr>
          <a:ln/>
        </p:spPr>
        <p:txBody>
          <a:bodyPr/>
          <a:lstStyle>
            <a:lvl1pPr>
              <a:defRPr/>
            </a:lvl1pPr>
          </a:lstStyle>
          <a:p>
            <a:fld id="{B5FDA71D-9593-409C-B32C-867B0BD0A544}" type="datetime1">
              <a:rPr lang="zh-CN" altLang="en-US"/>
              <a:pPr/>
              <a:t>2015-9-1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C68E8F63-CC57-484D-B900-4E89D240A648}" type="slidenum">
              <a:rPr lang="zh-CN" altLang="en-US"/>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日期占位符 3"/>
          <p:cNvSpPr>
            <a:spLocks noGrp="1" noChangeArrowheads="1"/>
          </p:cNvSpPr>
          <p:nvPr>
            <p:ph type="dt" sz="half" idx="10"/>
          </p:nvPr>
        </p:nvSpPr>
        <p:spPr>
          <a:ln/>
        </p:spPr>
        <p:txBody>
          <a:bodyPr/>
          <a:lstStyle>
            <a:lvl1pPr>
              <a:defRPr/>
            </a:lvl1pPr>
          </a:lstStyle>
          <a:p>
            <a:fld id="{85B74845-5B8E-4F21-9DBF-2D624008239E}" type="datetime1">
              <a:rPr lang="zh-CN" altLang="en-US"/>
              <a:pPr/>
              <a:t>2015-9-1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FFA9E69B-61CB-4F09-B977-EECE67F173C0}" type="slidenum">
              <a:rPr lang="zh-CN" altLang="en-US"/>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日期占位符 3"/>
          <p:cNvSpPr>
            <a:spLocks noGrp="1" noChangeArrowheads="1"/>
          </p:cNvSpPr>
          <p:nvPr>
            <p:ph type="dt" sz="half" idx="10"/>
          </p:nvPr>
        </p:nvSpPr>
        <p:spPr>
          <a:ln/>
        </p:spPr>
        <p:txBody>
          <a:bodyPr/>
          <a:lstStyle>
            <a:lvl1pPr>
              <a:defRPr/>
            </a:lvl1pPr>
          </a:lstStyle>
          <a:p>
            <a:fld id="{00D1BB5C-1E36-4AE7-B21D-C0D7C489F58C}" type="datetime1">
              <a:rPr lang="zh-CN" altLang="en-US"/>
              <a:pPr/>
              <a:t>2015-9-1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9AFE6DB3-B034-452A-ABF6-4BA9D1248A07}" type="slidenum">
              <a:rPr lang="zh-CN" altLang="en-US"/>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42938"/>
            <a:ext cx="2057400" cy="5483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42938"/>
            <a:ext cx="6019800" cy="548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日期占位符 3"/>
          <p:cNvSpPr>
            <a:spLocks noGrp="1" noChangeArrowheads="1"/>
          </p:cNvSpPr>
          <p:nvPr>
            <p:ph type="dt" sz="half" idx="10"/>
          </p:nvPr>
        </p:nvSpPr>
        <p:spPr>
          <a:ln/>
        </p:spPr>
        <p:txBody>
          <a:bodyPr/>
          <a:lstStyle>
            <a:lvl1pPr>
              <a:defRPr/>
            </a:lvl1pPr>
          </a:lstStyle>
          <a:p>
            <a:fld id="{134EB4CD-FC62-40BD-B666-C463FE55E3AE}" type="datetime1">
              <a:rPr lang="zh-CN" altLang="en-US"/>
              <a:pPr/>
              <a:t>2015-9-1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C3074531-40E3-47EE-A8C5-29A6A76C7128}"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日期占位符 3"/>
          <p:cNvSpPr>
            <a:spLocks noGrp="1" noChangeArrowheads="1"/>
          </p:cNvSpPr>
          <p:nvPr>
            <p:ph type="dt" sz="half" idx="10"/>
          </p:nvPr>
        </p:nvSpPr>
        <p:spPr>
          <a:ln/>
        </p:spPr>
        <p:txBody>
          <a:bodyPr/>
          <a:lstStyle>
            <a:lvl1pPr>
              <a:defRPr/>
            </a:lvl1pPr>
          </a:lstStyle>
          <a:p>
            <a:fld id="{12BE1603-6992-4676-BBF0-CCC5AA01138D}" type="datetime1">
              <a:rPr lang="zh-CN" altLang="en-US"/>
              <a:pPr/>
              <a:t>2015-9-1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952C8871-0673-4A42-9EC8-FEF952BB3730}"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日期占位符 3"/>
          <p:cNvSpPr>
            <a:spLocks noGrp="1" noChangeArrowheads="1"/>
          </p:cNvSpPr>
          <p:nvPr>
            <p:ph type="dt" sz="half" idx="10"/>
          </p:nvPr>
        </p:nvSpPr>
        <p:spPr>
          <a:ln/>
        </p:spPr>
        <p:txBody>
          <a:bodyPr/>
          <a:lstStyle>
            <a:lvl1pPr>
              <a:defRPr/>
            </a:lvl1pPr>
          </a:lstStyle>
          <a:p>
            <a:fld id="{C3C575BF-D584-4BDC-8904-C385C1B52694}" type="datetime1">
              <a:rPr lang="zh-CN" altLang="en-US"/>
              <a:pPr/>
              <a:t>2015-9-1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0D4FDC05-C046-42A1-A126-823572F4EB04}"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日期占位符 3"/>
          <p:cNvSpPr>
            <a:spLocks noGrp="1" noChangeArrowheads="1"/>
          </p:cNvSpPr>
          <p:nvPr>
            <p:ph type="dt" sz="half" idx="10"/>
          </p:nvPr>
        </p:nvSpPr>
        <p:spPr>
          <a:ln/>
        </p:spPr>
        <p:txBody>
          <a:bodyPr/>
          <a:lstStyle>
            <a:lvl1pPr>
              <a:defRPr/>
            </a:lvl1pPr>
          </a:lstStyle>
          <a:p>
            <a:fld id="{C68F41C8-C85F-4988-BE3E-BE893658C2EB}" type="datetime1">
              <a:rPr lang="zh-CN" altLang="en-US"/>
              <a:pPr/>
              <a:t>2015-9-1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fld id="{D2ADC86A-C3ED-47B2-BE2C-DB4A2E7A7EF2}" type="slidenum">
              <a:rPr lang="zh-CN" altLang="en-US"/>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日期占位符 3"/>
          <p:cNvSpPr>
            <a:spLocks noGrp="1" noChangeArrowheads="1"/>
          </p:cNvSpPr>
          <p:nvPr>
            <p:ph type="dt" sz="half" idx="10"/>
          </p:nvPr>
        </p:nvSpPr>
        <p:spPr>
          <a:ln/>
        </p:spPr>
        <p:txBody>
          <a:bodyPr/>
          <a:lstStyle>
            <a:lvl1pPr>
              <a:defRPr/>
            </a:lvl1pPr>
          </a:lstStyle>
          <a:p>
            <a:fld id="{A1358BB9-AD44-4499-96BB-9D8460E7AE33}" type="datetime1">
              <a:rPr lang="zh-CN" altLang="en-US"/>
              <a:pPr/>
              <a:t>2015-9-1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fld id="{A6B0152B-002F-4384-AC90-9E01DD3B4DD7}"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fld id="{1CC64EA4-A25A-4AD7-8A78-4DE2B95865DB}" type="datetime1">
              <a:rPr lang="zh-CN" altLang="en-US"/>
              <a:pPr/>
              <a:t>2015-9-1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fld id="{1E22B878-1137-4B94-A365-0329EB1A9C35}"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日期占位符 3"/>
          <p:cNvSpPr>
            <a:spLocks noGrp="1" noChangeArrowheads="1"/>
          </p:cNvSpPr>
          <p:nvPr>
            <p:ph type="dt" sz="half" idx="10"/>
          </p:nvPr>
        </p:nvSpPr>
        <p:spPr>
          <a:ln/>
        </p:spPr>
        <p:txBody>
          <a:bodyPr/>
          <a:lstStyle>
            <a:lvl1pPr>
              <a:defRPr/>
            </a:lvl1pPr>
          </a:lstStyle>
          <a:p>
            <a:fld id="{FDD5C2D2-9104-4CC7-86FE-59E0E3B6C9B2}" type="datetime1">
              <a:rPr lang="zh-CN" altLang="en-US"/>
              <a:pPr/>
              <a:t>2015-9-1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138F63A2-2D1A-4DEB-9F5A-A0A242C43C62}"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日期占位符 3"/>
          <p:cNvSpPr>
            <a:spLocks noGrp="1" noChangeArrowheads="1"/>
          </p:cNvSpPr>
          <p:nvPr>
            <p:ph type="dt" sz="half" idx="10"/>
          </p:nvPr>
        </p:nvSpPr>
        <p:spPr>
          <a:ln/>
        </p:spPr>
        <p:txBody>
          <a:bodyPr/>
          <a:lstStyle>
            <a:lvl1pPr>
              <a:defRPr/>
            </a:lvl1pPr>
          </a:lstStyle>
          <a:p>
            <a:fld id="{5000A386-6B13-4BC6-8A92-29EF4664EC0F}" type="datetime1">
              <a:rPr lang="zh-CN" altLang="en-US"/>
              <a:pPr/>
              <a:t>2015-9-1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r>
              <a:rPr lang="en-GB" altLang="zh-CN"/>
              <a:t>Junior Doctors Induction Pack </a:t>
            </a: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D9C28B34-04E6-47FC-B0FC-82DA7D29BDC9}"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3" descr="C:\Documents and Settings\鱼不愚\桌面\未标题-1副本.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标题占位符 1"/>
          <p:cNvSpPr>
            <a:spLocks noGrp="1" noChangeArrowheads="1"/>
          </p:cNvSpPr>
          <p:nvPr>
            <p:ph type="title"/>
          </p:nvPr>
        </p:nvSpPr>
        <p:spPr bwMode="auto">
          <a:xfrm>
            <a:off x="457200" y="642938"/>
            <a:ext cx="8229600" cy="774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8"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1029"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BD72AEEA-B1EA-4F0D-A43E-C5CC037125E3}" type="datetime1">
              <a:rPr lang="zh-CN" altLang="en-US"/>
              <a:pPr/>
              <a:t>2015-9-1</a:t>
            </a:fld>
            <a:endParaRPr lang="zh-CN" altLang="en-US"/>
          </a:p>
        </p:txBody>
      </p:sp>
      <p:sp>
        <p:nvSpPr>
          <p:cNvPr id="1030"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宋体" charset="-122"/>
                <a:cs typeface="+mn-cs"/>
              </a:defRPr>
            </a:lvl1pPr>
          </a:lstStyle>
          <a:p>
            <a:pPr>
              <a:defRPr/>
            </a:pPr>
            <a:r>
              <a:rPr lang="en-GB" altLang="zh-CN"/>
              <a:t>Junior Doctors Induction Pack </a:t>
            </a:r>
            <a:endParaRPr lang="zh-CN" altLang="en-US"/>
          </a:p>
        </p:txBody>
      </p:sp>
      <p:sp>
        <p:nvSpPr>
          <p:cNvPr id="1031"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B8168B9-97A8-4CD6-996E-3465F222D02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spcBef>
          <a:spcPct val="0"/>
        </a:spcBef>
        <a:spcAft>
          <a:spcPct val="0"/>
        </a:spcAft>
        <a:defRPr sz="3200">
          <a:solidFill>
            <a:schemeClr val="tx1"/>
          </a:solidFill>
          <a:latin typeface="+mj-lt"/>
          <a:ea typeface="+mj-ea"/>
          <a:cs typeface="经典特宋简" charset="0"/>
        </a:defRPr>
      </a:lvl1pPr>
      <a:lvl2pPr algn="l" rtl="0" eaLnBrk="0" fontAlgn="base" hangingPunct="0">
        <a:spcBef>
          <a:spcPct val="0"/>
        </a:spcBef>
        <a:spcAft>
          <a:spcPct val="0"/>
        </a:spcAft>
        <a:defRPr sz="3200">
          <a:solidFill>
            <a:schemeClr val="tx1"/>
          </a:solidFill>
          <a:latin typeface="经典特宋简" pitchFamily="1" charset="-122"/>
          <a:ea typeface="经典特宋简" pitchFamily="1" charset="-122"/>
          <a:cs typeface="经典特宋简" charset="0"/>
        </a:defRPr>
      </a:lvl2pPr>
      <a:lvl3pPr algn="l" rtl="0" eaLnBrk="0" fontAlgn="base" hangingPunct="0">
        <a:spcBef>
          <a:spcPct val="0"/>
        </a:spcBef>
        <a:spcAft>
          <a:spcPct val="0"/>
        </a:spcAft>
        <a:defRPr sz="3200">
          <a:solidFill>
            <a:schemeClr val="tx1"/>
          </a:solidFill>
          <a:latin typeface="经典特宋简" pitchFamily="1" charset="-122"/>
          <a:ea typeface="经典特宋简" pitchFamily="1" charset="-122"/>
          <a:cs typeface="经典特宋简" charset="0"/>
        </a:defRPr>
      </a:lvl3pPr>
      <a:lvl4pPr algn="l" rtl="0" eaLnBrk="0" fontAlgn="base" hangingPunct="0">
        <a:spcBef>
          <a:spcPct val="0"/>
        </a:spcBef>
        <a:spcAft>
          <a:spcPct val="0"/>
        </a:spcAft>
        <a:defRPr sz="3200">
          <a:solidFill>
            <a:schemeClr val="tx1"/>
          </a:solidFill>
          <a:latin typeface="经典特宋简" pitchFamily="1" charset="-122"/>
          <a:ea typeface="经典特宋简" pitchFamily="1" charset="-122"/>
          <a:cs typeface="经典特宋简" charset="0"/>
        </a:defRPr>
      </a:lvl4pPr>
      <a:lvl5pPr algn="l" rtl="0" eaLnBrk="0" fontAlgn="base" hangingPunct="0">
        <a:spcBef>
          <a:spcPct val="0"/>
        </a:spcBef>
        <a:spcAft>
          <a:spcPct val="0"/>
        </a:spcAft>
        <a:defRPr sz="3200">
          <a:solidFill>
            <a:schemeClr val="tx1"/>
          </a:solidFill>
          <a:latin typeface="经典特宋简" pitchFamily="1" charset="-122"/>
          <a:ea typeface="经典特宋简" pitchFamily="1" charset="-122"/>
          <a:cs typeface="经典特宋简" charset="0"/>
        </a:defRPr>
      </a:lvl5pPr>
      <a:lvl6pPr marL="457200"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6pPr>
      <a:lvl7pPr marL="914400"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7pPr>
      <a:lvl8pPr marL="1371600"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8pPr>
      <a:lvl9pPr marL="1828800"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9pPr>
    </p:titleStyle>
    <p:bodyStyle>
      <a:lvl1pPr marL="342900" indent="-342900" algn="l" rtl="0" eaLnBrk="0" fontAlgn="base" hangingPunct="0">
        <a:spcBef>
          <a:spcPct val="20000"/>
        </a:spcBef>
        <a:spcAft>
          <a:spcPct val="0"/>
        </a:spcAft>
        <a:buFont typeface="Arial" pitchFamily="34" charset="0"/>
        <a:defRPr sz="2000">
          <a:solidFill>
            <a:schemeClr val="tx1"/>
          </a:solidFill>
          <a:latin typeface="+mn-lt"/>
          <a:ea typeface="+mn-ea"/>
          <a:cs typeface="华文细黑"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Calibri" pitchFamily="34" charset="0"/>
          <a:ea typeface="宋体" charset="-122"/>
          <a:cs typeface="宋体"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Calibri" pitchFamily="34" charset="0"/>
          <a:ea typeface="宋体" charset="-122"/>
          <a:cs typeface="宋体"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ea typeface="宋体" charset="-122"/>
          <a:cs typeface="宋体"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ea typeface="宋体" charset="-122"/>
          <a:cs typeface="宋体"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ea typeface="宋体" charset="-122"/>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ea typeface="宋体" charset="-122"/>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ea typeface="宋体" charset="-122"/>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ea typeface="宋体" charset="-12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3314" name="Picture 3" descr="C:\Documents and Settings\鱼不愚\桌面\未标题-1副本.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3315" name="Picture 6" descr="C:\Documents and Settings\鱼不愚\桌面\未标题-1副本.jpg"/>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3316" name="标题占位符 1"/>
          <p:cNvSpPr>
            <a:spLocks noGrp="1" noChangeArrowheads="1"/>
          </p:cNvSpPr>
          <p:nvPr>
            <p:ph type="title"/>
          </p:nvPr>
        </p:nvSpPr>
        <p:spPr bwMode="auto">
          <a:xfrm>
            <a:off x="457200" y="642938"/>
            <a:ext cx="8229600" cy="774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3317"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2054"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DE80C547-5FFD-46A6-B0D6-FA4EFC44BF08}" type="datetime1">
              <a:rPr lang="zh-CN" altLang="en-US"/>
              <a:pPr/>
              <a:t>2015-9-1</a:t>
            </a:fld>
            <a:endParaRPr lang="zh-CN" altLang="en-US"/>
          </a:p>
        </p:txBody>
      </p:sp>
      <p:sp>
        <p:nvSpPr>
          <p:cNvPr id="2055"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宋体" charset="-122"/>
                <a:cs typeface="+mn-cs"/>
              </a:defRPr>
            </a:lvl1pPr>
          </a:lstStyle>
          <a:p>
            <a:pPr>
              <a:defRPr/>
            </a:pPr>
            <a:r>
              <a:rPr lang="en-GB" altLang="zh-CN"/>
              <a:t>Junior Doctors Induction Pack </a:t>
            </a:r>
            <a:endParaRPr lang="zh-CN" altLang="en-US"/>
          </a:p>
        </p:txBody>
      </p:sp>
      <p:sp>
        <p:nvSpPr>
          <p:cNvPr id="2056"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96D765B-6CB2-44B4-8291-C9F7DE2F8FA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rtl="0" eaLnBrk="0" fontAlgn="base" hangingPunct="0">
        <a:spcBef>
          <a:spcPct val="0"/>
        </a:spcBef>
        <a:spcAft>
          <a:spcPct val="0"/>
        </a:spcAft>
        <a:defRPr sz="3200">
          <a:solidFill>
            <a:schemeClr val="tx1"/>
          </a:solidFill>
          <a:latin typeface="+mj-lt"/>
          <a:ea typeface="+mj-ea"/>
          <a:cs typeface="经典特宋简" charset="0"/>
        </a:defRPr>
      </a:lvl1pPr>
      <a:lvl2pPr algn="l" rtl="0" eaLnBrk="0" fontAlgn="base" hangingPunct="0">
        <a:spcBef>
          <a:spcPct val="0"/>
        </a:spcBef>
        <a:spcAft>
          <a:spcPct val="0"/>
        </a:spcAft>
        <a:defRPr sz="3200">
          <a:solidFill>
            <a:schemeClr val="tx1"/>
          </a:solidFill>
          <a:latin typeface="经典特宋简" pitchFamily="1" charset="-122"/>
          <a:ea typeface="经典特宋简" pitchFamily="1" charset="-122"/>
          <a:cs typeface="经典特宋简" charset="0"/>
        </a:defRPr>
      </a:lvl2pPr>
      <a:lvl3pPr algn="l" rtl="0" eaLnBrk="0" fontAlgn="base" hangingPunct="0">
        <a:spcBef>
          <a:spcPct val="0"/>
        </a:spcBef>
        <a:spcAft>
          <a:spcPct val="0"/>
        </a:spcAft>
        <a:defRPr sz="3200">
          <a:solidFill>
            <a:schemeClr val="tx1"/>
          </a:solidFill>
          <a:latin typeface="经典特宋简" pitchFamily="1" charset="-122"/>
          <a:ea typeface="经典特宋简" pitchFamily="1" charset="-122"/>
          <a:cs typeface="经典特宋简" charset="0"/>
        </a:defRPr>
      </a:lvl3pPr>
      <a:lvl4pPr algn="l" rtl="0" eaLnBrk="0" fontAlgn="base" hangingPunct="0">
        <a:spcBef>
          <a:spcPct val="0"/>
        </a:spcBef>
        <a:spcAft>
          <a:spcPct val="0"/>
        </a:spcAft>
        <a:defRPr sz="3200">
          <a:solidFill>
            <a:schemeClr val="tx1"/>
          </a:solidFill>
          <a:latin typeface="经典特宋简" pitchFamily="1" charset="-122"/>
          <a:ea typeface="经典特宋简" pitchFamily="1" charset="-122"/>
          <a:cs typeface="经典特宋简" charset="0"/>
        </a:defRPr>
      </a:lvl4pPr>
      <a:lvl5pPr algn="l" rtl="0" eaLnBrk="0" fontAlgn="base" hangingPunct="0">
        <a:spcBef>
          <a:spcPct val="0"/>
        </a:spcBef>
        <a:spcAft>
          <a:spcPct val="0"/>
        </a:spcAft>
        <a:defRPr sz="3200">
          <a:solidFill>
            <a:schemeClr val="tx1"/>
          </a:solidFill>
          <a:latin typeface="经典特宋简" pitchFamily="1" charset="-122"/>
          <a:ea typeface="经典特宋简" pitchFamily="1" charset="-122"/>
          <a:cs typeface="经典特宋简" charset="0"/>
        </a:defRPr>
      </a:lvl5pPr>
      <a:lvl6pPr marL="457200"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6pPr>
      <a:lvl7pPr marL="914400"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7pPr>
      <a:lvl8pPr marL="1371600"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8pPr>
      <a:lvl9pPr marL="1828800"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9pPr>
    </p:titleStyle>
    <p:bodyStyle>
      <a:lvl1pPr marL="342900" indent="-342900" algn="l" rtl="0" eaLnBrk="0" fontAlgn="base" hangingPunct="0">
        <a:spcBef>
          <a:spcPct val="20000"/>
        </a:spcBef>
        <a:spcAft>
          <a:spcPct val="0"/>
        </a:spcAft>
        <a:buFont typeface="Arial" pitchFamily="34" charset="0"/>
        <a:defRPr sz="2000">
          <a:solidFill>
            <a:schemeClr val="tx1"/>
          </a:solidFill>
          <a:latin typeface="+mn-lt"/>
          <a:ea typeface="+mn-ea"/>
          <a:cs typeface="华文细黑"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Calibri" pitchFamily="34" charset="0"/>
          <a:ea typeface="宋体" charset="-122"/>
          <a:cs typeface="宋体"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Calibri" pitchFamily="34" charset="0"/>
          <a:ea typeface="宋体" charset="-122"/>
          <a:cs typeface="宋体"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ea typeface="宋体" charset="-122"/>
          <a:cs typeface="宋体"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ea typeface="宋体" charset="-122"/>
          <a:cs typeface="宋体"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ea typeface="宋体" charset="-122"/>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ea typeface="宋体" charset="-122"/>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ea typeface="宋体" charset="-122"/>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ea typeface="宋体" charset="-12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athens.nhs.uk/" TargetMode="External"/><Relationship Id="rId7" Type="http://schemas.openxmlformats.org/officeDocument/2006/relationships/hyperlink" Target="mailto:libraryservices@kcl.ac.uk" TargetMode="External"/><Relationship Id="rId2" Type="http://schemas.openxmlformats.org/officeDocument/2006/relationships/hyperlink" Target="http://www.evidence.nhs.uk/" TargetMode="External"/><Relationship Id="rId1" Type="http://schemas.openxmlformats.org/officeDocument/2006/relationships/slideLayout" Target="../slideLayouts/slideLayout7.xml"/><Relationship Id="rId6" Type="http://schemas.openxmlformats.org/officeDocument/2006/relationships/hyperlink" Target="http://libguides.kcl.ac.uk/nhs" TargetMode="External"/><Relationship Id="rId5" Type="http://schemas.openxmlformats.org/officeDocument/2006/relationships/hyperlink" Target="mailto:Alan.Fricker@kcl.ac.uk" TargetMode="External"/><Relationship Id="rId4" Type="http://schemas.openxmlformats.org/officeDocument/2006/relationships/hyperlink" Target="mailto:nhsenquiry@kcl.ac.uk"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lay.google.com/store/apps/details?id=info.doccom.me&amp;hl=en" TargetMode="External"/><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hyperlink" Target="http://bleeppod.com/" TargetMode="External"/><Relationship Id="rId1" Type="http://schemas.openxmlformats.org/officeDocument/2006/relationships/slideLayout" Target="../slideLayouts/slideLayout7.xml"/><Relationship Id="rId6" Type="http://schemas.openxmlformats.org/officeDocument/2006/relationships/hyperlink" Target="https://itunes.apple.com/gb/app/doccom.me/id536102847?mt=8" TargetMode="External"/><Relationship Id="rId11" Type="http://schemas.openxmlformats.org/officeDocument/2006/relationships/image" Target="../media/image26.png"/><Relationship Id="rId5" Type="http://schemas.openxmlformats.org/officeDocument/2006/relationships/image" Target="../media/image22.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Cheng.Ong@gstt.nhs.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ctrTitle" idx="4294967295"/>
          </p:nvPr>
        </p:nvSpPr>
        <p:spPr>
          <a:xfrm>
            <a:off x="468000" y="1530344"/>
            <a:ext cx="6500813" cy="1041400"/>
          </a:xfrm>
        </p:spPr>
        <p:txBody>
          <a:bodyPr/>
          <a:lstStyle/>
          <a:p>
            <a:pPr eaLnBrk="1" hangingPunct="1"/>
            <a:r>
              <a:rPr lang="en-GB" sz="2800" b="1" dirty="0" smtClean="0">
                <a:solidFill>
                  <a:srgbClr val="0671BA"/>
                </a:solidFill>
                <a:latin typeface="Arial" pitchFamily="34" charset="0"/>
                <a:cs typeface="Arial" pitchFamily="34" charset="0"/>
              </a:rPr>
              <a:t>Helping You Clinically</a:t>
            </a:r>
            <a:endParaRPr lang="en-US" sz="2800" dirty="0" smtClean="0">
              <a:solidFill>
                <a:srgbClr val="0671BA"/>
              </a:solidFill>
              <a:latin typeface="汉仪粗宋简" pitchFamily="1" charset="-122"/>
              <a:ea typeface="汉仪粗宋简" pitchFamily="1" charset="-122"/>
            </a:endParaRPr>
          </a:p>
        </p:txBody>
      </p:sp>
      <p:pic>
        <p:nvPicPr>
          <p:cNvPr id="27657" name="Picture 9" descr="C:\Documents and Settings\CSparrow\Local Settings\Temporary Internet Files\Content.Outlook\HE4WC6AM\Logo colour.png"/>
          <p:cNvPicPr>
            <a:picLocks noChangeAspect="1" noChangeArrowheads="1"/>
          </p:cNvPicPr>
          <p:nvPr/>
        </p:nvPicPr>
        <p:blipFill>
          <a:blip r:embed="rId3" cstate="print"/>
          <a:srcRect/>
          <a:stretch>
            <a:fillRect/>
          </a:stretch>
        </p:blipFill>
        <p:spPr bwMode="auto">
          <a:xfrm>
            <a:off x="547766" y="642918"/>
            <a:ext cx="4738614" cy="74040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kern="0" dirty="0" smtClean="0">
                <a:solidFill>
                  <a:srgbClr val="0671BA"/>
                </a:solidFill>
                <a:ea typeface="+mj-ea"/>
                <a:cs typeface="Arial" pitchFamily="34" charset="0"/>
              </a:rPr>
              <a:t>Major Incidents</a:t>
            </a:r>
          </a:p>
        </p:txBody>
      </p:sp>
      <p:sp>
        <p:nvSpPr>
          <p:cNvPr id="3" name="Rectangle 2"/>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14282" y="2928934"/>
            <a:ext cx="4071966" cy="861774"/>
          </a:xfrm>
          <a:prstGeom prst="rect">
            <a:avLst/>
          </a:prstGeom>
          <a:noFill/>
        </p:spPr>
        <p:txBody>
          <a:bodyPr wrap="square" rtlCol="0">
            <a:spAutoFit/>
          </a:bodyPr>
          <a:lstStyle/>
          <a:p>
            <a:r>
              <a:rPr lang="en-GB" sz="1000" b="1" cap="small" dirty="0" smtClean="0"/>
              <a:t>NHS </a:t>
            </a:r>
            <a:r>
              <a:rPr lang="en-GB" sz="1000" b="1" dirty="0" smtClean="0"/>
              <a:t>Alert Messages</a:t>
            </a:r>
            <a:endParaRPr lang="en-GB" sz="1000" dirty="0" smtClean="0"/>
          </a:p>
          <a:p>
            <a:r>
              <a:rPr lang="en-GB" sz="1000" dirty="0" smtClean="0"/>
              <a:t>In order to avoid confusion about when to activate plans, standard messages are used to identify and implement the stages of the response:</a:t>
            </a:r>
          </a:p>
          <a:p>
            <a:r>
              <a:rPr lang="en-GB" sz="1000" dirty="0" smtClean="0"/>
              <a:t> </a:t>
            </a:r>
            <a:endParaRPr lang="en-GB" sz="1000" dirty="0"/>
          </a:p>
        </p:txBody>
      </p:sp>
      <p:sp>
        <p:nvSpPr>
          <p:cNvPr id="5" name="Rectangle 4"/>
          <p:cNvSpPr/>
          <p:nvPr/>
        </p:nvSpPr>
        <p:spPr>
          <a:xfrm>
            <a:off x="471771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nvGraphicFramePr>
        <p:xfrm>
          <a:off x="357158" y="3643314"/>
          <a:ext cx="2714644" cy="2435352"/>
        </p:xfrm>
        <a:graphic>
          <a:graphicData uri="http://schemas.openxmlformats.org/drawingml/2006/table">
            <a:tbl>
              <a:tblPr/>
              <a:tblGrid>
                <a:gridCol w="952344"/>
                <a:gridCol w="1762300"/>
              </a:tblGrid>
              <a:tr h="493453">
                <a:tc>
                  <a:txBody>
                    <a:bodyPr/>
                    <a:lstStyle/>
                    <a:p>
                      <a:pPr marR="0" indent="0" algn="l" rtl="0">
                        <a:lnSpc>
                          <a:spcPct val="120000"/>
                        </a:lnSpc>
                        <a:spcBef>
                          <a:spcPts val="0"/>
                        </a:spcBef>
                        <a:spcAft>
                          <a:spcPts val="17"/>
                        </a:spcAft>
                      </a:pPr>
                      <a:r>
                        <a:rPr lang="en-GB" sz="700" b="1" kern="1400" dirty="0">
                          <a:solidFill>
                            <a:srgbClr val="000099"/>
                          </a:solidFill>
                          <a:latin typeface="Arial"/>
                        </a:rPr>
                        <a:t>Major Incident - STANDBY</a:t>
                      </a:r>
                      <a:endParaRPr lang="en-GB" sz="700" kern="1400" dirty="0">
                        <a:solidFill>
                          <a:srgbClr val="000000"/>
                        </a:solidFill>
                        <a:latin typeface="Gill Sans MT"/>
                      </a:endParaRPr>
                    </a:p>
                  </a:txBody>
                  <a:tcPr marL="66213"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R="0" indent="0" algn="l" rtl="0">
                        <a:lnSpc>
                          <a:spcPct val="120000"/>
                        </a:lnSpc>
                        <a:spcBef>
                          <a:spcPts val="600"/>
                        </a:spcBef>
                        <a:spcAft>
                          <a:spcPts val="600"/>
                        </a:spcAft>
                      </a:pPr>
                      <a:r>
                        <a:rPr lang="en-GB" sz="800" kern="1400" dirty="0">
                          <a:solidFill>
                            <a:srgbClr val="000099"/>
                          </a:solidFill>
                          <a:latin typeface="Arial"/>
                        </a:rPr>
                        <a:t>This alerts the NHS that a major incident may need to be declared</a:t>
                      </a:r>
                      <a:endParaRPr lang="en-GB" sz="500" kern="1400" dirty="0">
                        <a:solidFill>
                          <a:srgbClr val="000000"/>
                        </a:solidFill>
                        <a:latin typeface="Gill Sans MT"/>
                      </a:endParaRPr>
                    </a:p>
                    <a:p>
                      <a:pPr marR="0" indent="0" algn="l" rtl="0">
                        <a:lnSpc>
                          <a:spcPct val="120000"/>
                        </a:lnSpc>
                        <a:spcBef>
                          <a:spcPts val="600"/>
                        </a:spcBef>
                        <a:spcAft>
                          <a:spcPts val="600"/>
                        </a:spcAft>
                      </a:pPr>
                      <a:r>
                        <a:rPr lang="en-GB" sz="400" kern="1400" dirty="0">
                          <a:solidFill>
                            <a:srgbClr val="000099"/>
                          </a:solidFill>
                          <a:latin typeface="Gill Sans MT"/>
                        </a:rPr>
                        <a:t> </a:t>
                      </a:r>
                      <a:endParaRPr lang="en-GB" sz="400" kern="1400" dirty="0">
                        <a:solidFill>
                          <a:srgbClr val="000000"/>
                        </a:solidFill>
                        <a:latin typeface="Gill Sans MT"/>
                      </a:endParaRPr>
                    </a:p>
                  </a:txBody>
                  <a:tcPr marL="66213" marR="66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021">
                <a:tc>
                  <a:txBody>
                    <a:bodyPr/>
                    <a:lstStyle/>
                    <a:p>
                      <a:pPr marR="0" indent="0" algn="l" rtl="0">
                        <a:lnSpc>
                          <a:spcPct val="120000"/>
                        </a:lnSpc>
                        <a:spcBef>
                          <a:spcPts val="0"/>
                        </a:spcBef>
                        <a:spcAft>
                          <a:spcPts val="17"/>
                        </a:spcAft>
                      </a:pPr>
                      <a:r>
                        <a:rPr lang="en-GB" sz="700" b="1" kern="1400" dirty="0">
                          <a:solidFill>
                            <a:srgbClr val="000099"/>
                          </a:solidFill>
                          <a:latin typeface="Arial"/>
                        </a:rPr>
                        <a:t>Major Incident DECLARED – Activate Plan</a:t>
                      </a:r>
                      <a:endParaRPr lang="en-GB" sz="700" kern="1400" dirty="0">
                        <a:solidFill>
                          <a:srgbClr val="000000"/>
                        </a:solidFill>
                        <a:latin typeface="Gill Sans MT"/>
                      </a:endParaRPr>
                    </a:p>
                  </a:txBody>
                  <a:tcPr marL="66213"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R="0" indent="0" algn="l" rtl="0">
                        <a:lnSpc>
                          <a:spcPct val="120000"/>
                        </a:lnSpc>
                        <a:spcBef>
                          <a:spcPts val="0"/>
                        </a:spcBef>
                        <a:spcAft>
                          <a:spcPts val="0"/>
                        </a:spcAft>
                      </a:pPr>
                      <a:r>
                        <a:rPr lang="en-GB" sz="800" kern="1400" dirty="0">
                          <a:solidFill>
                            <a:srgbClr val="000099"/>
                          </a:solidFill>
                          <a:latin typeface="Arial"/>
                        </a:rPr>
                        <a:t>This alerts NHS </a:t>
                      </a:r>
                      <a:endParaRPr lang="en-GB" sz="500" kern="1400" dirty="0">
                        <a:solidFill>
                          <a:srgbClr val="000000"/>
                        </a:solidFill>
                        <a:latin typeface="Gill Sans MT"/>
                      </a:endParaRPr>
                    </a:p>
                    <a:p>
                      <a:pPr marR="0" indent="0" algn="l" rtl="0">
                        <a:lnSpc>
                          <a:spcPct val="120000"/>
                        </a:lnSpc>
                        <a:spcBef>
                          <a:spcPts val="0"/>
                        </a:spcBef>
                        <a:spcAft>
                          <a:spcPts val="0"/>
                        </a:spcAft>
                      </a:pPr>
                      <a:r>
                        <a:rPr lang="en-GB" sz="800" kern="1400" dirty="0">
                          <a:solidFill>
                            <a:srgbClr val="000099"/>
                          </a:solidFill>
                          <a:latin typeface="Arial"/>
                        </a:rPr>
                        <a:t>organisations that they need to activate their plan and mobilise additional resources</a:t>
                      </a:r>
                      <a:endParaRPr lang="en-GB" sz="500" kern="1400" dirty="0">
                        <a:solidFill>
                          <a:srgbClr val="000000"/>
                        </a:solidFill>
                        <a:latin typeface="Gill Sans MT"/>
                      </a:endParaRPr>
                    </a:p>
                    <a:p>
                      <a:pPr marR="0" indent="0" algn="l" rtl="0">
                        <a:lnSpc>
                          <a:spcPct val="120000"/>
                        </a:lnSpc>
                        <a:spcBef>
                          <a:spcPts val="600"/>
                        </a:spcBef>
                        <a:spcAft>
                          <a:spcPts val="600"/>
                        </a:spcAft>
                      </a:pPr>
                      <a:r>
                        <a:rPr lang="en-GB" sz="400" kern="1400" dirty="0">
                          <a:solidFill>
                            <a:srgbClr val="000099"/>
                          </a:solidFill>
                          <a:latin typeface="Gill Sans MT"/>
                        </a:rPr>
                        <a:t> </a:t>
                      </a:r>
                      <a:endParaRPr lang="en-GB" sz="400" kern="1400" dirty="0">
                        <a:solidFill>
                          <a:srgbClr val="000000"/>
                        </a:solidFill>
                        <a:latin typeface="Gill Sans MT"/>
                      </a:endParaRPr>
                    </a:p>
                  </a:txBody>
                  <a:tcPr marL="66213" marR="66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453">
                <a:tc>
                  <a:txBody>
                    <a:bodyPr/>
                    <a:lstStyle/>
                    <a:p>
                      <a:pPr marR="0" indent="0" algn="l" rtl="0">
                        <a:lnSpc>
                          <a:spcPct val="120000"/>
                        </a:lnSpc>
                        <a:spcBef>
                          <a:spcPts val="0"/>
                        </a:spcBef>
                        <a:spcAft>
                          <a:spcPts val="17"/>
                        </a:spcAft>
                      </a:pPr>
                      <a:r>
                        <a:rPr lang="en-GB" sz="700" b="1" kern="1400" dirty="0">
                          <a:solidFill>
                            <a:srgbClr val="000099"/>
                          </a:solidFill>
                          <a:latin typeface="Arial"/>
                        </a:rPr>
                        <a:t>Major Incident - CANCELLED</a:t>
                      </a:r>
                      <a:endParaRPr lang="en-GB" sz="700" kern="1400" dirty="0">
                        <a:solidFill>
                          <a:srgbClr val="000000"/>
                        </a:solidFill>
                        <a:latin typeface="Gill Sans MT"/>
                      </a:endParaRPr>
                    </a:p>
                  </a:txBody>
                  <a:tcPr marL="66213"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R="0" indent="0" algn="l" rtl="0">
                        <a:lnSpc>
                          <a:spcPct val="120000"/>
                        </a:lnSpc>
                        <a:spcBef>
                          <a:spcPts val="600"/>
                        </a:spcBef>
                        <a:spcAft>
                          <a:spcPts val="600"/>
                        </a:spcAft>
                      </a:pPr>
                      <a:r>
                        <a:rPr lang="en-GB" sz="800" kern="1400" dirty="0">
                          <a:solidFill>
                            <a:srgbClr val="000099"/>
                          </a:solidFill>
                          <a:latin typeface="Arial"/>
                        </a:rPr>
                        <a:t>This message cancels either of the two above messages at any time</a:t>
                      </a:r>
                      <a:endParaRPr lang="en-GB" sz="500" kern="1400" dirty="0">
                        <a:solidFill>
                          <a:srgbClr val="000000"/>
                        </a:solidFill>
                        <a:latin typeface="Gill Sans MT"/>
                      </a:endParaRPr>
                    </a:p>
                    <a:p>
                      <a:pPr marR="0" indent="0" algn="l" rtl="0">
                        <a:lnSpc>
                          <a:spcPct val="120000"/>
                        </a:lnSpc>
                        <a:spcBef>
                          <a:spcPts val="600"/>
                        </a:spcBef>
                        <a:spcAft>
                          <a:spcPts val="600"/>
                        </a:spcAft>
                      </a:pPr>
                      <a:r>
                        <a:rPr lang="en-GB" sz="400" kern="1400" dirty="0">
                          <a:solidFill>
                            <a:srgbClr val="000099"/>
                          </a:solidFill>
                          <a:latin typeface="Gill Sans MT"/>
                        </a:rPr>
                        <a:t> </a:t>
                      </a:r>
                      <a:endParaRPr lang="en-GB" sz="400" kern="1400" dirty="0">
                        <a:solidFill>
                          <a:srgbClr val="000000"/>
                        </a:solidFill>
                        <a:latin typeface="Gill Sans MT"/>
                      </a:endParaRPr>
                    </a:p>
                  </a:txBody>
                  <a:tcPr marL="66213" marR="66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651">
                <a:tc>
                  <a:txBody>
                    <a:bodyPr/>
                    <a:lstStyle/>
                    <a:p>
                      <a:pPr marR="0" indent="0" algn="l" rtl="0">
                        <a:lnSpc>
                          <a:spcPct val="120000"/>
                        </a:lnSpc>
                        <a:spcBef>
                          <a:spcPts val="0"/>
                        </a:spcBef>
                        <a:spcAft>
                          <a:spcPts val="17"/>
                        </a:spcAft>
                      </a:pPr>
                      <a:r>
                        <a:rPr lang="en-GB" sz="700" b="1" kern="1400" dirty="0">
                          <a:solidFill>
                            <a:srgbClr val="000099"/>
                          </a:solidFill>
                          <a:latin typeface="Arial"/>
                        </a:rPr>
                        <a:t>Major Incident – STAND DOWN</a:t>
                      </a:r>
                      <a:endParaRPr lang="en-GB" sz="700" kern="1400" dirty="0">
                        <a:solidFill>
                          <a:srgbClr val="000000"/>
                        </a:solidFill>
                        <a:latin typeface="Gill Sans MT"/>
                      </a:endParaRPr>
                    </a:p>
                  </a:txBody>
                  <a:tcPr marL="66213"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R="0" indent="0" algn="l" rtl="0">
                        <a:lnSpc>
                          <a:spcPct val="120000"/>
                        </a:lnSpc>
                        <a:spcBef>
                          <a:spcPts val="600"/>
                        </a:spcBef>
                        <a:spcAft>
                          <a:spcPts val="600"/>
                        </a:spcAft>
                      </a:pPr>
                      <a:r>
                        <a:rPr lang="en-GB" sz="800" kern="1400" dirty="0">
                          <a:solidFill>
                            <a:srgbClr val="000099"/>
                          </a:solidFill>
                          <a:latin typeface="Arial"/>
                        </a:rPr>
                        <a:t>This message indicates that a Major Incident    response is no longer   required.</a:t>
                      </a:r>
                      <a:endParaRPr lang="en-GB" sz="500" kern="1400" dirty="0">
                        <a:solidFill>
                          <a:srgbClr val="000000"/>
                        </a:solidFill>
                        <a:latin typeface="Gill Sans MT"/>
                      </a:endParaRPr>
                    </a:p>
                    <a:p>
                      <a:pPr marR="0" indent="0" algn="l" rtl="0">
                        <a:lnSpc>
                          <a:spcPct val="120000"/>
                        </a:lnSpc>
                        <a:spcBef>
                          <a:spcPts val="600"/>
                        </a:spcBef>
                        <a:spcAft>
                          <a:spcPts val="600"/>
                        </a:spcAft>
                      </a:pPr>
                      <a:r>
                        <a:rPr lang="en-GB" sz="400" kern="1400" dirty="0">
                          <a:solidFill>
                            <a:srgbClr val="000099"/>
                          </a:solidFill>
                          <a:latin typeface="Gill Sans MT"/>
                        </a:rPr>
                        <a:t> </a:t>
                      </a:r>
                      <a:endParaRPr lang="en-GB" sz="400" kern="1400" dirty="0">
                        <a:solidFill>
                          <a:srgbClr val="000000"/>
                        </a:solidFill>
                        <a:latin typeface="Gill Sans MT"/>
                      </a:endParaRPr>
                    </a:p>
                  </a:txBody>
                  <a:tcPr marL="66213" marR="66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143240" y="3571876"/>
            <a:ext cx="1357322" cy="2708434"/>
          </a:xfrm>
          <a:prstGeom prst="rect">
            <a:avLst/>
          </a:prstGeom>
          <a:noFill/>
        </p:spPr>
        <p:txBody>
          <a:bodyPr wrap="square" rtlCol="0">
            <a:spAutoFit/>
          </a:bodyPr>
          <a:lstStyle/>
          <a:p>
            <a:r>
              <a:rPr lang="en-GB" sz="1000" dirty="0" smtClean="0"/>
              <a:t>The Ambulance Service has the responsibility to alert  NHS organisations in the event of major incident and/or civil emergencies.  This is one of the routes through which the Trust may receive notification of a major incident and the possible need to activate the Trust Major Incident Plan.  </a:t>
            </a:r>
          </a:p>
          <a:p>
            <a:r>
              <a:rPr lang="en-GB" sz="1000" dirty="0" smtClean="0"/>
              <a:t> </a:t>
            </a:r>
          </a:p>
          <a:p>
            <a:endParaRPr lang="en-GB" sz="1000" dirty="0"/>
          </a:p>
        </p:txBody>
      </p:sp>
      <p:sp>
        <p:nvSpPr>
          <p:cNvPr id="37891" name="Text Box 3"/>
          <p:cNvSpPr txBox="1">
            <a:spLocks noChangeArrowheads="1"/>
          </p:cNvSpPr>
          <p:nvPr/>
        </p:nvSpPr>
        <p:spPr bwMode="auto">
          <a:xfrm>
            <a:off x="285720" y="1071546"/>
            <a:ext cx="4214842" cy="321471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effectLst/>
                <a:latin typeface="Arial" pitchFamily="34" charset="0"/>
              </a:rPr>
              <a:t>For the NHS, a Major Incident is defined as:</a:t>
            </a:r>
            <a:endParaRPr kumimoji="0" lang="en-GB" sz="1200" b="0" i="0" u="none" strike="noStrike" cap="none" normalizeH="0" baseline="0" dirty="0" smtClean="0">
              <a:ln>
                <a:noFill/>
              </a:ln>
              <a:effectLst/>
              <a:latin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effectLst/>
                <a:latin typeface="Arial" pitchFamily="34" charset="0"/>
              </a:rPr>
              <a:t>A major incident is </a:t>
            </a:r>
            <a:r>
              <a:rPr kumimoji="0" lang="en-GB" sz="1000" b="1" i="0" u="none" strike="noStrike" cap="none" normalizeH="0" baseline="0" dirty="0" smtClean="0">
                <a:ln>
                  <a:noFill/>
                </a:ln>
                <a:effectLst/>
                <a:latin typeface="Arial" pitchFamily="34" charset="0"/>
              </a:rPr>
              <a:t>any</a:t>
            </a:r>
            <a:r>
              <a:rPr kumimoji="0" lang="en-GB" sz="1000" b="0" i="0" u="none" strike="noStrike" cap="none" normalizeH="0" baseline="0" dirty="0" smtClean="0">
                <a:ln>
                  <a:noFill/>
                </a:ln>
                <a:effectLst/>
                <a:latin typeface="Arial" pitchFamily="34" charset="0"/>
              </a:rPr>
              <a:t> event whose impact </a:t>
            </a:r>
          </a:p>
          <a:p>
            <a:pPr marL="0" marR="0" lvl="0" indent="0"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effectLst/>
                <a:latin typeface="Arial" pitchFamily="34" charset="0"/>
              </a:rPr>
              <a:t>can not be handled within routine service </a:t>
            </a:r>
          </a:p>
          <a:p>
            <a:pPr marL="0" marR="0" lvl="0" indent="0"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effectLst/>
                <a:latin typeface="Arial" pitchFamily="34" charset="0"/>
              </a:rPr>
              <a:t>arrangements.</a:t>
            </a:r>
            <a:r>
              <a:rPr kumimoji="0" lang="en-GB" sz="1000" b="0" i="0" u="none" strike="noStrike" cap="none" normalizeH="0" dirty="0" smtClean="0">
                <a:ln>
                  <a:noFill/>
                </a:ln>
                <a:effectLst/>
                <a:latin typeface="Arial" pitchFamily="34" charset="0"/>
              </a:rPr>
              <a:t> </a:t>
            </a:r>
            <a:r>
              <a:rPr kumimoji="0" lang="en-GB" sz="1000" b="0" i="0" u="none" strike="noStrike" cap="none" normalizeH="0" baseline="0" dirty="0" smtClean="0">
                <a:ln>
                  <a:noFill/>
                </a:ln>
                <a:effectLst/>
                <a:latin typeface="Arial" pitchFamily="34" charset="0"/>
              </a:rPr>
              <a:t>It requires the implementation of special procedures by one or more of the emergency services, the NHS or a Local Authority to respond to it due to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1" u="none" strike="noStrike" cap="none" normalizeH="0" baseline="0" dirty="0" smtClean="0">
              <a:ln>
                <a:noFill/>
              </a:ln>
              <a:effectLst/>
              <a:latin typeface="Arial" pitchFamily="34" charset="0"/>
            </a:endParaRPr>
          </a:p>
          <a:p>
            <a:pPr marR="0" lvl="0" indent="0" algn="l" defTabSz="914400" rtl="0" eaLnBrk="1" fontAlgn="base" latinLnBrk="0" hangingPunct="1">
              <a:lnSpc>
                <a:spcPts val="900"/>
              </a:lnSpc>
              <a:spcBef>
                <a:spcPct val="0"/>
              </a:spcBef>
              <a:spcAft>
                <a:spcPct val="0"/>
              </a:spcAft>
              <a:buClrTx/>
              <a:buSzPts val="1000"/>
              <a:buFont typeface="Symbol" pitchFamily="18" charset="2"/>
              <a:buChar char="·"/>
              <a:tabLst/>
            </a:pPr>
            <a:r>
              <a:rPr kumimoji="0" lang="en-GB" sz="1000" b="0" i="1" u="none" strike="noStrike" cap="none" normalizeH="0" baseline="0" dirty="0" smtClean="0">
                <a:ln>
                  <a:noFill/>
                </a:ln>
                <a:effectLst/>
                <a:latin typeface="Arial" pitchFamily="34" charset="0"/>
              </a:rPr>
              <a:t> A serious threat to the health of the community</a:t>
            </a:r>
          </a:p>
          <a:p>
            <a:pPr marR="0" lvl="0" indent="0" algn="l" defTabSz="914400" rtl="0" eaLnBrk="1" fontAlgn="base" latinLnBrk="0" hangingPunct="1">
              <a:lnSpc>
                <a:spcPts val="900"/>
              </a:lnSpc>
              <a:spcBef>
                <a:spcPct val="0"/>
              </a:spcBef>
              <a:spcAft>
                <a:spcPct val="0"/>
              </a:spcAft>
              <a:buClrTx/>
              <a:buSzTx/>
              <a:buFontTx/>
              <a:buNone/>
              <a:tabLst/>
            </a:pPr>
            <a:endParaRPr kumimoji="0" lang="en-GB" sz="1000" b="0" i="1" u="none" strike="noStrike" cap="none" normalizeH="0" baseline="0" dirty="0" smtClean="0">
              <a:ln>
                <a:noFill/>
              </a:ln>
              <a:effectLst/>
              <a:latin typeface="Arial" pitchFamily="34" charset="0"/>
            </a:endParaRPr>
          </a:p>
          <a:p>
            <a:pPr marR="0" lvl="0" indent="0" algn="l" defTabSz="914400" rtl="0" eaLnBrk="1" fontAlgn="base" latinLnBrk="0" hangingPunct="1">
              <a:spcBef>
                <a:spcPct val="0"/>
              </a:spcBef>
              <a:spcAft>
                <a:spcPct val="0"/>
              </a:spcAft>
              <a:buClrTx/>
              <a:buSzPts val="1000"/>
              <a:buFont typeface="Symbol" pitchFamily="18" charset="2"/>
              <a:buChar char="·"/>
              <a:tabLst/>
            </a:pPr>
            <a:r>
              <a:rPr kumimoji="0" lang="en-GB" sz="1000" b="0" i="1" u="none" strike="noStrike" cap="none" normalizeH="0" baseline="0" dirty="0" smtClean="0">
                <a:ln>
                  <a:noFill/>
                </a:ln>
                <a:effectLst/>
                <a:latin typeface="Arial" pitchFamily="34" charset="0"/>
              </a:rPr>
              <a:t> Disruption to the service, or causes (or is likely to cause) such numbers of types of casualties as to require special arrangements to be implemented by hospitals</a:t>
            </a:r>
            <a:endParaRPr kumimoji="0" lang="en-US" sz="1800" b="0" i="0" u="none" strike="noStrike" cap="none" normalizeH="0" baseline="0" dirty="0" smtClean="0">
              <a:ln>
                <a:noFill/>
              </a:ln>
              <a:solidFill>
                <a:schemeClr val="tx1"/>
              </a:solidFill>
              <a:effectLst/>
              <a:latin typeface="Arial" pitchFamily="34" charset="0"/>
            </a:endParaRPr>
          </a:p>
        </p:txBody>
      </p:sp>
      <p:sp>
        <p:nvSpPr>
          <p:cNvPr id="37892" name="Text Box 4"/>
          <p:cNvSpPr txBox="1">
            <a:spLocks noChangeArrowheads="1"/>
          </p:cNvSpPr>
          <p:nvPr/>
        </p:nvSpPr>
        <p:spPr bwMode="auto">
          <a:xfrm>
            <a:off x="4714876" y="1071546"/>
            <a:ext cx="4143404" cy="2786082"/>
          </a:xfrm>
          <a:prstGeom prst="rect">
            <a:avLst/>
          </a:prstGeom>
          <a:noFill/>
          <a:ln w="9525" algn="in">
            <a:no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effectLst/>
                <a:latin typeface="Arial" pitchFamily="34" charset="0"/>
              </a:rPr>
              <a:t>What to do in an emergency</a:t>
            </a:r>
          </a:p>
          <a:p>
            <a:pPr marL="0" marR="0" lvl="0" indent="0"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GB" sz="1000" b="0" i="0" u="none" strike="noStrike" cap="none" normalizeH="0" baseline="0" dirty="0" smtClean="0">
                <a:ln>
                  <a:noFill/>
                </a:ln>
                <a:effectLst/>
                <a:latin typeface="Arial" pitchFamily="34" charset="0"/>
              </a:rPr>
              <a:t> If working, carry on as normal unless directed otherwise or if your role has been identified by an Action Card</a:t>
            </a:r>
          </a:p>
          <a:p>
            <a:pPr marL="0" marR="0" lvl="0" indent="0"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GB" sz="1000" b="0" i="0" u="none" strike="noStrike" cap="none" normalizeH="0" baseline="0" dirty="0" smtClean="0">
                <a:ln>
                  <a:noFill/>
                </a:ln>
                <a:effectLst/>
                <a:latin typeface="Arial" pitchFamily="34" charset="0"/>
              </a:rPr>
              <a:t> If you are called in, report 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effectLst/>
                <a:latin typeface="Arial" pitchFamily="34" charset="0"/>
              </a:rPr>
              <a:t>Staffing Control Centre </a:t>
            </a:r>
            <a:endParaRPr kumimoji="0" lang="en-GB" sz="1000" b="0" i="0" u="none" strike="noStrike" cap="none" normalizeH="0" baseline="0" dirty="0" smtClean="0">
              <a:ln>
                <a:noFill/>
              </a:ln>
              <a:effectLst/>
              <a:latin typeface="Arial" pitchFamily="34" charset="0"/>
            </a:endParaRPr>
          </a:p>
          <a:p>
            <a:pPr marL="457200" marR="0" lvl="1" indent="0" algn="l" defTabSz="914400" rtl="0" eaLnBrk="1" fontAlgn="base" latinLnBrk="0" hangingPunct="1">
              <a:lnSpc>
                <a:spcPct val="100000"/>
              </a:lnSpc>
              <a:spcBef>
                <a:spcPct val="0"/>
              </a:spcBef>
              <a:spcAft>
                <a:spcPct val="0"/>
              </a:spcAft>
              <a:buClrTx/>
              <a:buSzPts val="1000"/>
              <a:buFont typeface="Symbol" pitchFamily="18" charset="2"/>
              <a:buChar char="Þ"/>
              <a:tabLst/>
            </a:pPr>
            <a:r>
              <a:rPr kumimoji="0" lang="en-GB" sz="1000" b="0" i="0" u="none" strike="noStrike" cap="none" normalizeH="0" baseline="0" dirty="0" smtClean="0">
                <a:ln>
                  <a:noFill/>
                </a:ln>
                <a:effectLst/>
                <a:latin typeface="Arial" pitchFamily="34" charset="0"/>
              </a:rPr>
              <a:t>St </a:t>
            </a:r>
            <a:r>
              <a:rPr kumimoji="0" lang="en-GB" sz="1000" b="0" i="0" u="none" strike="noStrike" cap="none" normalizeH="0" baseline="0" dirty="0" err="1" smtClean="0">
                <a:ln>
                  <a:noFill/>
                </a:ln>
                <a:effectLst/>
                <a:latin typeface="Arial" pitchFamily="34" charset="0"/>
              </a:rPr>
              <a:t>Thomas’</a:t>
            </a:r>
            <a:r>
              <a:rPr kumimoji="0" lang="en-GB" sz="1000" b="0" i="0" u="none" strike="noStrike" cap="none" normalizeH="0" baseline="0" dirty="0" smtClean="0">
                <a:ln>
                  <a:noFill/>
                </a:ln>
                <a:effectLst/>
                <a:latin typeface="Arial" pitchFamily="34" charset="0"/>
              </a:rPr>
              <a:t> Hospital, </a:t>
            </a:r>
            <a:r>
              <a:rPr kumimoji="0" lang="en-GB" sz="1000" b="0" i="0" u="none" strike="noStrike" cap="none" normalizeH="0" baseline="0" dirty="0" err="1" smtClean="0">
                <a:ln>
                  <a:noFill/>
                </a:ln>
                <a:effectLst/>
                <a:latin typeface="Arial" pitchFamily="34" charset="0"/>
              </a:rPr>
              <a:t>Nevin</a:t>
            </a:r>
            <a:r>
              <a:rPr kumimoji="0" lang="en-GB" sz="1000" b="0" i="0" u="none" strike="noStrike" cap="none" normalizeH="0" baseline="0" dirty="0" smtClean="0">
                <a:ln>
                  <a:noFill/>
                </a:ln>
                <a:effectLst/>
                <a:latin typeface="Arial" pitchFamily="34" charset="0"/>
              </a:rPr>
              <a:t> Lecture Theatre</a:t>
            </a:r>
          </a:p>
          <a:p>
            <a:pPr marL="0" marR="0" lvl="0" indent="0"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GB" sz="1000" b="0" i="0" u="none" strike="noStrike" cap="none" normalizeH="0" baseline="0" dirty="0" smtClean="0">
                <a:ln>
                  <a:noFill/>
                </a:ln>
                <a:effectLst/>
                <a:latin typeface="Arial" pitchFamily="34" charset="0"/>
              </a:rPr>
              <a:t> If you’re not working, do not come to work unless contacted; do not contact switchboard or the Duty SNP</a:t>
            </a:r>
          </a:p>
          <a:p>
            <a:pPr marL="0" marR="0" lvl="0" indent="0" algn="l" defTabSz="914400" rtl="0" eaLnBrk="1" fontAlgn="base" latinLnBrk="0" hangingPunct="1">
              <a:lnSpc>
                <a:spcPct val="100000"/>
              </a:lnSpc>
              <a:spcBef>
                <a:spcPct val="0"/>
              </a:spcBef>
              <a:spcAft>
                <a:spcPct val="0"/>
              </a:spcAft>
              <a:buClrTx/>
              <a:buSzPts val="1000"/>
              <a:tabLst/>
            </a:pPr>
            <a:endParaRPr kumimoji="0" lang="en-GB" sz="1000" b="0" i="0" u="none" strike="noStrike" cap="none" normalizeH="0" baseline="0" dirty="0" smtClean="0">
              <a:ln>
                <a:noFill/>
              </a:ln>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effectLst/>
                <a:latin typeface="Arial" pitchFamily="34" charset="0"/>
              </a:rPr>
              <a:t>Staff must not</a:t>
            </a:r>
            <a:r>
              <a:rPr kumimoji="0" lang="en-GB" sz="1050" b="0" i="0" u="none" strike="noStrike" cap="none" normalizeH="0" baseline="0" dirty="0" smtClean="0">
                <a:ln>
                  <a:noFill/>
                </a:ln>
                <a:effectLst/>
                <a:latin typeface="Arial" pitchFamily="34" charset="0"/>
              </a:rPr>
              <a:t>:</a:t>
            </a:r>
          </a:p>
          <a:p>
            <a:pPr marL="0" marR="0" lvl="0" indent="0"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GB" sz="1000" b="0" i="0" u="none" strike="noStrike" cap="none" normalizeH="0" baseline="0" dirty="0" smtClean="0">
                <a:ln>
                  <a:noFill/>
                </a:ln>
                <a:effectLst/>
                <a:latin typeface="Arial" pitchFamily="34" charset="0"/>
              </a:rPr>
              <a:t> Respond to or contact the press or media</a:t>
            </a:r>
          </a:p>
          <a:p>
            <a:pPr marL="0" marR="0" lvl="0" indent="0"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GB" sz="1000" b="0" i="0" u="none" strike="noStrike" cap="none" normalizeH="0" baseline="0" dirty="0" smtClean="0">
                <a:ln>
                  <a:noFill/>
                </a:ln>
                <a:effectLst/>
                <a:latin typeface="Arial" pitchFamily="34" charset="0"/>
              </a:rPr>
              <a:t> Phone switchboard and ask for information</a:t>
            </a:r>
          </a:p>
          <a:p>
            <a:pPr marL="0" marR="0" lvl="0" indent="0"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GB" sz="1000" b="0" i="0" u="none" strike="noStrike" cap="none" normalizeH="0" baseline="0" dirty="0" smtClean="0">
                <a:ln>
                  <a:noFill/>
                </a:ln>
                <a:effectLst/>
                <a:latin typeface="Arial" pitchFamily="34" charset="0"/>
              </a:rPr>
              <a:t> Cross the barrier if in use</a:t>
            </a:r>
          </a:p>
          <a:p>
            <a:pPr marL="0" marR="0" lvl="0" indent="0" algn="l" defTabSz="914400" rtl="0" eaLnBrk="1" fontAlgn="base" latinLnBrk="0" hangingPunct="1">
              <a:lnSpc>
                <a:spcPct val="100000"/>
              </a:lnSpc>
              <a:spcBef>
                <a:spcPct val="0"/>
              </a:spcBef>
              <a:spcAft>
                <a:spcPct val="0"/>
              </a:spcAft>
              <a:buClrTx/>
              <a:buSzPts val="1000"/>
              <a:tabLst/>
            </a:pPr>
            <a:endParaRPr kumimoji="0" lang="en-GB" sz="1000" b="0" i="0" u="none" strike="noStrike" cap="none" normalizeH="0" baseline="0" dirty="0" smtClean="0">
              <a:ln>
                <a:noFill/>
              </a:ln>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effectLst/>
                <a:latin typeface="Arial" pitchFamily="34" charset="0"/>
              </a:rPr>
              <a:t>If you are requested to assist please:</a:t>
            </a:r>
          </a:p>
          <a:p>
            <a:pPr marL="0" marR="0" lvl="0" indent="0"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GB" sz="1000" b="0" i="0" u="none" strike="noStrike" cap="none" normalizeH="0" baseline="0" dirty="0" smtClean="0">
                <a:ln>
                  <a:noFill/>
                </a:ln>
                <a:effectLst/>
                <a:latin typeface="Arial" pitchFamily="34" charset="0"/>
              </a:rPr>
              <a:t> Attend the </a:t>
            </a:r>
            <a:r>
              <a:rPr kumimoji="0" lang="en-GB" sz="1000" b="0" i="0" u="none" strike="noStrike" cap="none" normalizeH="0" baseline="0" dirty="0" err="1" smtClean="0">
                <a:ln>
                  <a:noFill/>
                </a:ln>
                <a:effectLst/>
                <a:latin typeface="Arial" pitchFamily="34" charset="0"/>
              </a:rPr>
              <a:t>Nevin</a:t>
            </a:r>
            <a:r>
              <a:rPr kumimoji="0" lang="en-GB" sz="1000" b="0" i="0" u="none" strike="noStrike" cap="none" normalizeH="0" baseline="0" dirty="0" smtClean="0">
                <a:ln>
                  <a:noFill/>
                </a:ln>
                <a:effectLst/>
                <a:latin typeface="Arial" pitchFamily="34" charset="0"/>
              </a:rPr>
              <a:t> Lecture Theatre and report in taking your Trust ID</a:t>
            </a:r>
            <a:r>
              <a:rPr lang="en-GB" sz="1000" dirty="0" smtClean="0"/>
              <a:t> </a:t>
            </a:r>
            <a:r>
              <a:rPr kumimoji="0" lang="en-GB" sz="1000" b="0" i="0" u="none" strike="noStrike" cap="none" normalizeH="0" baseline="0" dirty="0" smtClean="0">
                <a:ln>
                  <a:noFill/>
                </a:ln>
                <a:effectLst/>
                <a:latin typeface="Arial" pitchFamily="34" charset="0"/>
              </a:rPr>
              <a:t>badge whilst</a:t>
            </a:r>
            <a:r>
              <a:rPr kumimoji="0" lang="en-GB" sz="1000" b="0" i="0" u="none" strike="noStrike" cap="none" normalizeH="0" dirty="0" smtClean="0">
                <a:ln>
                  <a:noFill/>
                </a:ln>
                <a:effectLst/>
                <a:latin typeface="Arial" pitchFamily="34" charset="0"/>
              </a:rPr>
              <a:t> wearing it all times</a:t>
            </a:r>
            <a:r>
              <a:rPr lang="en-US" sz="1400" dirty="0" smtClean="0"/>
              <a:t>. </a:t>
            </a:r>
          </a:p>
          <a:p>
            <a:pPr marL="0" marR="0" lvl="0" indent="0" algn="l" defTabSz="914400" rtl="0" eaLnBrk="1" fontAlgn="base" latinLnBrk="0" hangingPunct="1">
              <a:lnSpc>
                <a:spcPct val="100000"/>
              </a:lnSpc>
              <a:spcBef>
                <a:spcPct val="0"/>
              </a:spcBef>
              <a:spcAft>
                <a:spcPct val="0"/>
              </a:spcAft>
              <a:buClrTx/>
              <a:buSzPts val="1000"/>
              <a:buFont typeface="Arial" pitchFamily="34" charset="0"/>
              <a:buChar char="•"/>
              <a:tabLst/>
            </a:pPr>
            <a:endParaRPr kumimoji="0" lang="en-US" sz="1400" b="0" i="0" u="none" strike="noStrike" cap="none" normalizeH="0" baseline="0" dirty="0" smtClean="0">
              <a:ln>
                <a:noFill/>
              </a:ln>
              <a:effectLst/>
              <a:latin typeface="Arial" pitchFamily="34" charset="0"/>
            </a:endParaRPr>
          </a:p>
          <a:p>
            <a:r>
              <a:rPr lang="en-GB" sz="1000" dirty="0" smtClean="0"/>
              <a:t>The Trust Major Incident Plan can be found on the Intranet homepage via Quick Links.</a:t>
            </a:r>
          </a:p>
          <a:p>
            <a:endParaRPr lang="en-GB" sz="1000" dirty="0" smtClean="0"/>
          </a:p>
          <a:p>
            <a:r>
              <a:rPr lang="en-GB" sz="1000" b="1" dirty="0" smtClean="0"/>
              <a:t>It is important that all staff who may expect to be involved must read and familiarise themselves with the Major Incident Plan, paying particular attention to their specific Action Card.</a:t>
            </a:r>
            <a:endParaRPr lang="en-GB" sz="1000" dirty="0" smtClean="0"/>
          </a:p>
          <a:p>
            <a:endParaRPr lang="en-GB" sz="1000" dirty="0" smtClean="0"/>
          </a:p>
          <a:p>
            <a:r>
              <a:rPr lang="en-GB" sz="1000" dirty="0" smtClean="0"/>
              <a:t>Please inform your Line Manager of changes to personal contact details.</a:t>
            </a:r>
          </a:p>
          <a:p>
            <a:pPr marL="0" marR="0" lvl="0" indent="0" algn="l" defTabSz="914400" rtl="0" eaLnBrk="1" fontAlgn="base" latinLnBrk="0" hangingPunct="1">
              <a:lnSpc>
                <a:spcPct val="100000"/>
              </a:lnSpc>
              <a:spcBef>
                <a:spcPct val="0"/>
              </a:spcBef>
              <a:spcAft>
                <a:spcPct val="0"/>
              </a:spcAft>
              <a:buClrTx/>
              <a:buSzPts val="1000"/>
              <a:tabLst/>
            </a:pPr>
            <a:endParaRPr kumimoji="0" lang="en-GB" sz="10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kern="0" dirty="0" smtClean="0">
                <a:solidFill>
                  <a:srgbClr val="0671BA"/>
                </a:solidFill>
                <a:ea typeface="+mj-ea"/>
                <a:cs typeface="Arial" pitchFamily="34" charset="0"/>
              </a:rPr>
              <a:t>Major Incidents</a:t>
            </a:r>
            <a:endPar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endParaRPr>
          </a:p>
        </p:txBody>
      </p:sp>
      <p:sp>
        <p:nvSpPr>
          <p:cNvPr id="3" name="Rectangle 2"/>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14876"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4282" y="1071546"/>
            <a:ext cx="4214842" cy="5740033"/>
          </a:xfrm>
          <a:prstGeom prst="rect">
            <a:avLst/>
          </a:prstGeom>
          <a:noFill/>
        </p:spPr>
        <p:txBody>
          <a:bodyPr wrap="square" rtlCol="0">
            <a:spAutoFit/>
          </a:bodyPr>
          <a:lstStyle/>
          <a:p>
            <a:pPr lvl="0"/>
            <a:r>
              <a:rPr lang="en-US" sz="1000" b="1" dirty="0" smtClean="0"/>
              <a:t>Business Continuity Management (BCM</a:t>
            </a:r>
            <a:r>
              <a:rPr lang="en-US" sz="1000" b="1" dirty="0" smtClean="0">
                <a:solidFill>
                  <a:srgbClr val="000099"/>
                </a:solidFill>
              </a:rPr>
              <a:t>)</a:t>
            </a:r>
          </a:p>
          <a:p>
            <a:pPr lvl="0"/>
            <a:endParaRPr lang="en-US" sz="1000" b="1" dirty="0" smtClean="0">
              <a:solidFill>
                <a:srgbClr val="000099"/>
              </a:solidFill>
            </a:endParaRPr>
          </a:p>
          <a:p>
            <a:r>
              <a:rPr lang="en-GB" sz="1000" b="1" dirty="0" smtClean="0"/>
              <a:t>Why do we do business continuity at GSTT?</a:t>
            </a:r>
            <a:endParaRPr lang="en-GB" sz="1000" dirty="0" smtClean="0"/>
          </a:p>
          <a:p>
            <a:r>
              <a:rPr lang="en-GB" sz="1000" dirty="0" smtClean="0"/>
              <a:t> </a:t>
            </a:r>
          </a:p>
          <a:p>
            <a:r>
              <a:rPr lang="en-GB" sz="1000" b="1" dirty="0" smtClean="0"/>
              <a:t>We are a patient focused organisation</a:t>
            </a:r>
            <a:endParaRPr lang="en-GB" sz="1000" dirty="0" smtClean="0"/>
          </a:p>
          <a:p>
            <a:pPr>
              <a:buFont typeface="Arial" pitchFamily="34" charset="0"/>
              <a:buChar char="•"/>
            </a:pPr>
            <a:r>
              <a:rPr lang="en-GB" sz="1000" dirty="0" smtClean="0"/>
              <a:t>  Patient safety, patient experience and clinical outcomes can be affected by disruptive events.</a:t>
            </a:r>
          </a:p>
          <a:p>
            <a:pPr>
              <a:buFont typeface="Arial" pitchFamily="34" charset="0"/>
              <a:buChar char="•"/>
            </a:pPr>
            <a:r>
              <a:rPr lang="en-GB" sz="1000" dirty="0" smtClean="0"/>
              <a:t> It is a statutory duty. Commissioners require service level Business Continuity Plans (BCP).</a:t>
            </a:r>
          </a:p>
          <a:p>
            <a:pPr>
              <a:buFont typeface="Arial" pitchFamily="34" charset="0"/>
              <a:buChar char="•"/>
            </a:pPr>
            <a:r>
              <a:rPr lang="en-GB" sz="1000" dirty="0" smtClean="0"/>
              <a:t> Rehearsed and flexible plans ensure effective incident response.</a:t>
            </a:r>
          </a:p>
          <a:p>
            <a:endParaRPr lang="en-GB" sz="1000" dirty="0" smtClean="0"/>
          </a:p>
          <a:p>
            <a:r>
              <a:rPr lang="en-GB" sz="1000" b="1" dirty="0" smtClean="0"/>
              <a:t>It is sound business sense</a:t>
            </a:r>
            <a:endParaRPr lang="en-GB" sz="1000" dirty="0" smtClean="0"/>
          </a:p>
          <a:p>
            <a:pPr>
              <a:buFont typeface="Arial" pitchFamily="34" charset="0"/>
              <a:buChar char="•"/>
            </a:pPr>
            <a:r>
              <a:rPr lang="en-GB" sz="1000" dirty="0" smtClean="0"/>
              <a:t> BCM reduces costly disruption, maximises operational efficiency and informs investment in the most effective areas.</a:t>
            </a:r>
          </a:p>
          <a:p>
            <a:pPr>
              <a:buFont typeface="Arial" pitchFamily="34" charset="0"/>
              <a:buChar char="•"/>
            </a:pPr>
            <a:r>
              <a:rPr lang="en-GB" sz="1000" dirty="0" smtClean="0"/>
              <a:t> It protects our reputation.</a:t>
            </a:r>
          </a:p>
          <a:p>
            <a:endParaRPr lang="en-GB" sz="1000" dirty="0" smtClean="0"/>
          </a:p>
          <a:p>
            <a:r>
              <a:rPr lang="en-GB" sz="1000" b="1" dirty="0" smtClean="0"/>
              <a:t>We want to continually improve </a:t>
            </a:r>
            <a:endParaRPr lang="en-GB" sz="1000" dirty="0" smtClean="0"/>
          </a:p>
          <a:p>
            <a:pPr>
              <a:buFont typeface="Arial" pitchFamily="34" charset="0"/>
              <a:buChar char="•"/>
            </a:pPr>
            <a:r>
              <a:rPr lang="en-GB" sz="1000" dirty="0" smtClean="0"/>
              <a:t> BCM provides a managed system to report, debrief and learn from internal incidents, improving our response and resilience.</a:t>
            </a:r>
          </a:p>
          <a:p>
            <a:pPr>
              <a:buFont typeface="Arial" pitchFamily="34" charset="0"/>
              <a:buChar char="•"/>
            </a:pPr>
            <a:endParaRPr lang="en-GB" sz="1000" dirty="0" smtClean="0"/>
          </a:p>
          <a:p>
            <a:r>
              <a:rPr lang="en-GB" sz="1000" b="1" dirty="0" smtClean="0"/>
              <a:t>All Staff are expected to:</a:t>
            </a:r>
          </a:p>
          <a:p>
            <a:pPr>
              <a:buFont typeface="Arial" pitchFamily="34" charset="0"/>
              <a:buChar char="•"/>
            </a:pPr>
            <a:r>
              <a:rPr lang="en-GB" sz="1000" dirty="0" smtClean="0"/>
              <a:t> Keep your contact information always up to date.</a:t>
            </a:r>
          </a:p>
          <a:p>
            <a:pPr>
              <a:buFont typeface="Arial" pitchFamily="34" charset="0"/>
              <a:buChar char="•"/>
            </a:pPr>
            <a:r>
              <a:rPr lang="en-GB" sz="1000" dirty="0" smtClean="0"/>
              <a:t> Take part in scenario based exercises to understand your role in your service continuity plan.</a:t>
            </a:r>
          </a:p>
          <a:p>
            <a:pPr>
              <a:buFont typeface="Arial" pitchFamily="34" charset="0"/>
              <a:buChar char="•"/>
            </a:pPr>
            <a:r>
              <a:rPr lang="en-GB" sz="1000" dirty="0" smtClean="0"/>
              <a:t> Alert your manager or service continuity plan author if business continuity incident triggers are met.</a:t>
            </a:r>
          </a:p>
          <a:p>
            <a:pPr>
              <a:buFont typeface="Arial" pitchFamily="34" charset="0"/>
              <a:buChar char="•"/>
            </a:pPr>
            <a:r>
              <a:rPr lang="en-GB" sz="1000" dirty="0" smtClean="0"/>
              <a:t> Be prepared to work flexibly during incidents.</a:t>
            </a:r>
          </a:p>
          <a:p>
            <a:pPr>
              <a:buFont typeface="Arial" pitchFamily="34" charset="0"/>
              <a:buChar char="•"/>
            </a:pPr>
            <a:r>
              <a:rPr lang="en-GB" sz="1000" dirty="0" smtClean="0"/>
              <a:t> Raise Business Continuity incidents and near misses as IR1s so we can ensure lessons are learnt and risks are proactively managed.</a:t>
            </a:r>
          </a:p>
          <a:p>
            <a:r>
              <a:rPr lang="en-GB" sz="1000" dirty="0" smtClean="0"/>
              <a:t> </a:t>
            </a:r>
          </a:p>
          <a:p>
            <a:endParaRPr lang="en-GB" sz="1000" dirty="0" smtClean="0"/>
          </a:p>
          <a:p>
            <a:endParaRPr lang="en-GB" sz="1000" dirty="0" smtClean="0"/>
          </a:p>
          <a:p>
            <a:r>
              <a:rPr lang="en-GB" sz="1000" dirty="0" smtClean="0"/>
              <a:t> </a:t>
            </a:r>
          </a:p>
          <a:p>
            <a:pPr lvl="0"/>
            <a:endParaRPr lang="en-US" sz="1100" b="1" dirty="0" smtClean="0"/>
          </a:p>
          <a:p>
            <a:endParaRPr lang="en-GB" dirty="0"/>
          </a:p>
        </p:txBody>
      </p:sp>
      <p:graphicFrame>
        <p:nvGraphicFramePr>
          <p:cNvPr id="8" name="Table 7"/>
          <p:cNvGraphicFramePr>
            <a:graphicFrameLocks noGrp="1"/>
          </p:cNvGraphicFramePr>
          <p:nvPr/>
        </p:nvGraphicFramePr>
        <p:xfrm>
          <a:off x="4857752" y="1571612"/>
          <a:ext cx="3929090" cy="2678684"/>
        </p:xfrm>
        <a:graphic>
          <a:graphicData uri="http://schemas.openxmlformats.org/drawingml/2006/table">
            <a:tbl>
              <a:tblPr/>
              <a:tblGrid>
                <a:gridCol w="999384"/>
                <a:gridCol w="1849420"/>
                <a:gridCol w="1080286"/>
              </a:tblGrid>
              <a:tr h="228077">
                <a:tc>
                  <a:txBody>
                    <a:bodyPr/>
                    <a:lstStyle/>
                    <a:p>
                      <a:pPr marR="0" indent="0" algn="ctr" rtl="0">
                        <a:lnSpc>
                          <a:spcPct val="120000"/>
                        </a:lnSpc>
                        <a:spcBef>
                          <a:spcPts val="0"/>
                        </a:spcBef>
                        <a:spcAft>
                          <a:spcPts val="17"/>
                        </a:spcAft>
                      </a:pPr>
                      <a:r>
                        <a:rPr lang="en-GB" sz="1000" b="1" kern="1400" dirty="0">
                          <a:solidFill>
                            <a:srgbClr val="000000"/>
                          </a:solidFill>
                          <a:latin typeface="Arial"/>
                        </a:rPr>
                        <a:t>Loss or disruption to</a:t>
                      </a:r>
                      <a:endParaRPr lang="en-GB" sz="700" kern="1400" dirty="0">
                        <a:solidFill>
                          <a:srgbClr val="000000"/>
                        </a:solidFill>
                        <a:latin typeface="Gill Sans MT"/>
                      </a:endParaRPr>
                    </a:p>
                  </a:txBody>
                  <a:tcPr marL="66237" marR="66237"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9CCFF"/>
                    </a:solidFill>
                  </a:tcPr>
                </a:tc>
                <a:tc>
                  <a:txBody>
                    <a:bodyPr/>
                    <a:lstStyle/>
                    <a:p>
                      <a:pPr marR="0" indent="0" algn="ctr" rtl="0">
                        <a:lnSpc>
                          <a:spcPct val="120000"/>
                        </a:lnSpc>
                        <a:spcBef>
                          <a:spcPts val="0"/>
                        </a:spcBef>
                        <a:spcAft>
                          <a:spcPts val="17"/>
                        </a:spcAft>
                      </a:pPr>
                      <a:r>
                        <a:rPr lang="en-GB" sz="1000" b="1" kern="1400">
                          <a:solidFill>
                            <a:srgbClr val="000000"/>
                          </a:solidFill>
                          <a:latin typeface="Arial"/>
                        </a:rPr>
                        <a:t>Internal Incident </a:t>
                      </a:r>
                      <a:endParaRPr lang="en-GB" sz="700" kern="1400">
                        <a:solidFill>
                          <a:srgbClr val="000000"/>
                        </a:solidFill>
                        <a:latin typeface="Gill Sans MT"/>
                      </a:endParaRPr>
                    </a:p>
                    <a:p>
                      <a:pPr marR="0" indent="0" algn="ctr" rtl="0">
                        <a:lnSpc>
                          <a:spcPct val="120000"/>
                        </a:lnSpc>
                        <a:spcBef>
                          <a:spcPts val="0"/>
                        </a:spcBef>
                        <a:spcAft>
                          <a:spcPts val="17"/>
                        </a:spcAft>
                      </a:pPr>
                      <a:r>
                        <a:rPr lang="en-GB" sz="1000" b="1" kern="1400">
                          <a:solidFill>
                            <a:srgbClr val="000000"/>
                          </a:solidFill>
                          <a:latin typeface="Arial"/>
                        </a:rPr>
                        <a:t>Trigger</a:t>
                      </a:r>
                      <a:endParaRPr lang="en-GB" sz="700" kern="1400">
                        <a:solidFill>
                          <a:srgbClr val="000000"/>
                        </a:solidFill>
                        <a:latin typeface="Gill Sans MT"/>
                      </a:endParaRPr>
                    </a:p>
                  </a:txBody>
                  <a:tcPr marL="66237" marR="66237"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9CCFF"/>
                    </a:solidFill>
                  </a:tcPr>
                </a:tc>
                <a:tc>
                  <a:txBody>
                    <a:bodyPr/>
                    <a:lstStyle/>
                    <a:p>
                      <a:pPr marR="0" indent="0" algn="ctr" rtl="0">
                        <a:lnSpc>
                          <a:spcPct val="120000"/>
                        </a:lnSpc>
                        <a:spcBef>
                          <a:spcPts val="0"/>
                        </a:spcBef>
                        <a:spcAft>
                          <a:spcPts val="17"/>
                        </a:spcAft>
                      </a:pPr>
                      <a:r>
                        <a:rPr lang="en-GB" sz="1000" b="1" kern="1400">
                          <a:solidFill>
                            <a:srgbClr val="000000"/>
                          </a:solidFill>
                          <a:latin typeface="Arial"/>
                        </a:rPr>
                        <a:t>Impacts</a:t>
                      </a:r>
                      <a:endParaRPr lang="en-GB" sz="700" kern="1400">
                        <a:solidFill>
                          <a:srgbClr val="000000"/>
                        </a:solidFill>
                        <a:latin typeface="Gill Sans MT"/>
                      </a:endParaRPr>
                    </a:p>
                    <a:p>
                      <a:pPr marR="0" indent="0" algn="ctr" rtl="0">
                        <a:lnSpc>
                          <a:spcPct val="120000"/>
                        </a:lnSpc>
                        <a:spcBef>
                          <a:spcPts val="0"/>
                        </a:spcBef>
                        <a:spcAft>
                          <a:spcPts val="17"/>
                        </a:spcAft>
                      </a:pPr>
                      <a:r>
                        <a:rPr lang="en-GB" sz="1000" b="1" kern="1400">
                          <a:solidFill>
                            <a:srgbClr val="000000"/>
                          </a:solidFill>
                          <a:latin typeface="Arial"/>
                        </a:rPr>
                        <a:t> </a:t>
                      </a:r>
                      <a:endParaRPr lang="en-GB" sz="700" kern="1400">
                        <a:solidFill>
                          <a:srgbClr val="000000"/>
                        </a:solidFill>
                        <a:latin typeface="Gill Sans MT"/>
                      </a:endParaRPr>
                    </a:p>
                  </a:txBody>
                  <a:tcPr marL="66237" marR="66237"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9CCFF"/>
                    </a:solidFill>
                  </a:tcPr>
                </a:tc>
              </a:tr>
              <a:tr h="479769">
                <a:tc>
                  <a:txBody>
                    <a:bodyPr/>
                    <a:lstStyle/>
                    <a:p>
                      <a:pPr marR="0" indent="0" algn="just" rtl="0">
                        <a:lnSpc>
                          <a:spcPct val="120000"/>
                        </a:lnSpc>
                        <a:spcBef>
                          <a:spcPts val="0"/>
                        </a:spcBef>
                        <a:spcAft>
                          <a:spcPts val="17"/>
                        </a:spcAft>
                      </a:pPr>
                      <a:r>
                        <a:rPr lang="en-GB" sz="800" b="1" kern="1400">
                          <a:solidFill>
                            <a:srgbClr val="000000"/>
                          </a:solidFill>
                          <a:latin typeface="Arial"/>
                        </a:rPr>
                        <a:t>Premises / Utilities</a:t>
                      </a:r>
                      <a:endParaRPr lang="en-GB" sz="700" kern="1400">
                        <a:solidFill>
                          <a:srgbClr val="000000"/>
                        </a:solidFill>
                        <a:latin typeface="Gill Sans MT"/>
                      </a:endParaRPr>
                    </a:p>
                  </a:txBody>
                  <a:tcPr marL="66237" marR="66237"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99390" marR="0" indent="-99390" algn="just" rtl="0">
                        <a:lnSpc>
                          <a:spcPct val="119000"/>
                        </a:lnSpc>
                        <a:spcBef>
                          <a:spcPts val="0"/>
                        </a:spcBef>
                        <a:spcAft>
                          <a:spcPts val="17"/>
                        </a:spcAft>
                      </a:pPr>
                      <a:r>
                        <a:rPr lang="en-GB" sz="800" kern="1400">
                          <a:solidFill>
                            <a:srgbClr val="000000"/>
                          </a:solidFill>
                          <a:latin typeface="Symbol"/>
                        </a:rPr>
                        <a:t>à</a:t>
                      </a:r>
                      <a:r>
                        <a:rPr lang="en-GB" sz="700" kern="1400">
                          <a:solidFill>
                            <a:srgbClr val="000000"/>
                          </a:solidFill>
                          <a:latin typeface="Gill Sans MT"/>
                        </a:rPr>
                        <a:t> </a:t>
                      </a:r>
                      <a:r>
                        <a:rPr lang="en-GB" sz="800" kern="1400">
                          <a:solidFill>
                            <a:srgbClr val="000000"/>
                          </a:solidFill>
                          <a:latin typeface="Arial"/>
                        </a:rPr>
                        <a:t>Ward evacuated e.g. Fire / flood / shooting</a:t>
                      </a:r>
                      <a:endParaRPr lang="en-GB" sz="700" kern="1400">
                        <a:solidFill>
                          <a:srgbClr val="000000"/>
                        </a:solidFill>
                        <a:latin typeface="Gill Sans MT"/>
                      </a:endParaRPr>
                    </a:p>
                    <a:p>
                      <a:pPr marL="99390" marR="0" indent="-99390" algn="just" rtl="0">
                        <a:lnSpc>
                          <a:spcPct val="119000"/>
                        </a:lnSpc>
                        <a:spcBef>
                          <a:spcPts val="0"/>
                        </a:spcBef>
                        <a:spcAft>
                          <a:spcPts val="17"/>
                        </a:spcAft>
                      </a:pPr>
                      <a:r>
                        <a:rPr lang="en-GB" sz="800" kern="1400">
                          <a:solidFill>
                            <a:srgbClr val="000000"/>
                          </a:solidFill>
                          <a:latin typeface="Symbol"/>
                        </a:rPr>
                        <a:t>à</a:t>
                      </a:r>
                      <a:r>
                        <a:rPr lang="en-GB" sz="700" kern="1400">
                          <a:solidFill>
                            <a:srgbClr val="000000"/>
                          </a:solidFill>
                          <a:latin typeface="Gill Sans MT"/>
                        </a:rPr>
                        <a:t> </a:t>
                      </a:r>
                      <a:r>
                        <a:rPr lang="en-GB" sz="800" kern="1400">
                          <a:solidFill>
                            <a:srgbClr val="000000"/>
                          </a:solidFill>
                          <a:latin typeface="Arial"/>
                        </a:rPr>
                        <a:t>Loss of Power / water heating affecting critical activities</a:t>
                      </a:r>
                      <a:endParaRPr lang="en-GB" sz="700" kern="1400">
                        <a:solidFill>
                          <a:srgbClr val="000000"/>
                        </a:solidFill>
                        <a:latin typeface="Gill Sans MT"/>
                      </a:endParaRPr>
                    </a:p>
                  </a:txBody>
                  <a:tcPr marL="66237" marR="66237"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rowSpan="4">
                  <a:txBody>
                    <a:bodyPr/>
                    <a:lstStyle/>
                    <a:p>
                      <a:pPr marL="29807" marR="0" indent="0" algn="just" rtl="0">
                        <a:lnSpc>
                          <a:spcPct val="119000"/>
                        </a:lnSpc>
                        <a:spcBef>
                          <a:spcPts val="0"/>
                        </a:spcBef>
                        <a:spcAft>
                          <a:spcPts val="17"/>
                        </a:spcAft>
                      </a:pPr>
                      <a:r>
                        <a:rPr lang="en-GB" sz="800" kern="1400" dirty="0">
                          <a:solidFill>
                            <a:srgbClr val="000000"/>
                          </a:solidFill>
                          <a:latin typeface="Arial"/>
                        </a:rPr>
                        <a:t>Patient, staff, visitor, safety </a:t>
                      </a:r>
                      <a:endParaRPr lang="en-GB" sz="700" kern="1400" dirty="0">
                        <a:solidFill>
                          <a:srgbClr val="000000"/>
                        </a:solidFill>
                        <a:latin typeface="Gill Sans MT"/>
                      </a:endParaRPr>
                    </a:p>
                    <a:p>
                      <a:pPr marL="29807" marR="0" indent="0" algn="just" rtl="0">
                        <a:lnSpc>
                          <a:spcPct val="119000"/>
                        </a:lnSpc>
                        <a:spcBef>
                          <a:spcPts val="0"/>
                        </a:spcBef>
                        <a:spcAft>
                          <a:spcPts val="17"/>
                        </a:spcAft>
                      </a:pPr>
                      <a:r>
                        <a:rPr lang="en-GB" sz="800" kern="1400" dirty="0">
                          <a:solidFill>
                            <a:srgbClr val="000000"/>
                          </a:solidFill>
                          <a:latin typeface="Arial"/>
                        </a:rPr>
                        <a:t> </a:t>
                      </a:r>
                      <a:endParaRPr lang="en-GB" sz="700" kern="1400" dirty="0">
                        <a:solidFill>
                          <a:srgbClr val="000000"/>
                        </a:solidFill>
                        <a:latin typeface="Gill Sans MT"/>
                      </a:endParaRPr>
                    </a:p>
                    <a:p>
                      <a:pPr marL="29807" marR="0" indent="0" algn="just" rtl="0">
                        <a:lnSpc>
                          <a:spcPct val="119000"/>
                        </a:lnSpc>
                        <a:spcBef>
                          <a:spcPts val="0"/>
                        </a:spcBef>
                        <a:spcAft>
                          <a:spcPts val="17"/>
                        </a:spcAft>
                      </a:pPr>
                      <a:r>
                        <a:rPr lang="en-GB" sz="800" kern="1400" dirty="0">
                          <a:solidFill>
                            <a:srgbClr val="000000"/>
                          </a:solidFill>
                          <a:latin typeface="Arial"/>
                        </a:rPr>
                        <a:t>Site safety</a:t>
                      </a:r>
                      <a:endParaRPr lang="en-GB" sz="700" kern="1400" dirty="0">
                        <a:solidFill>
                          <a:srgbClr val="000000"/>
                        </a:solidFill>
                        <a:latin typeface="Gill Sans MT"/>
                      </a:endParaRPr>
                    </a:p>
                    <a:p>
                      <a:pPr marL="29807" marR="0" indent="0" algn="just" rtl="0">
                        <a:lnSpc>
                          <a:spcPct val="119000"/>
                        </a:lnSpc>
                        <a:spcBef>
                          <a:spcPts val="0"/>
                        </a:spcBef>
                        <a:spcAft>
                          <a:spcPts val="17"/>
                        </a:spcAft>
                      </a:pPr>
                      <a:r>
                        <a:rPr lang="en-GB" sz="800" kern="1400" dirty="0">
                          <a:solidFill>
                            <a:srgbClr val="000000"/>
                          </a:solidFill>
                          <a:latin typeface="Arial"/>
                        </a:rPr>
                        <a:t> </a:t>
                      </a:r>
                      <a:endParaRPr lang="en-GB" sz="700" kern="1400" dirty="0">
                        <a:solidFill>
                          <a:srgbClr val="000000"/>
                        </a:solidFill>
                        <a:latin typeface="Gill Sans MT"/>
                      </a:endParaRPr>
                    </a:p>
                    <a:p>
                      <a:pPr marL="29807" marR="0" indent="0" algn="just" rtl="0">
                        <a:lnSpc>
                          <a:spcPct val="119000"/>
                        </a:lnSpc>
                        <a:spcBef>
                          <a:spcPts val="0"/>
                        </a:spcBef>
                        <a:spcAft>
                          <a:spcPts val="17"/>
                        </a:spcAft>
                      </a:pPr>
                      <a:r>
                        <a:rPr lang="en-GB" sz="800" kern="1400" dirty="0">
                          <a:solidFill>
                            <a:srgbClr val="000000"/>
                          </a:solidFill>
                          <a:latin typeface="Arial"/>
                        </a:rPr>
                        <a:t>Operational efficiency / Financial loss</a:t>
                      </a:r>
                      <a:endParaRPr lang="en-GB" sz="700" kern="1400" dirty="0">
                        <a:solidFill>
                          <a:srgbClr val="000000"/>
                        </a:solidFill>
                        <a:latin typeface="Gill Sans MT"/>
                      </a:endParaRPr>
                    </a:p>
                    <a:p>
                      <a:pPr marL="29807" marR="0" indent="0" algn="just" rtl="0">
                        <a:lnSpc>
                          <a:spcPct val="119000"/>
                        </a:lnSpc>
                        <a:spcBef>
                          <a:spcPts val="0"/>
                        </a:spcBef>
                        <a:spcAft>
                          <a:spcPts val="17"/>
                        </a:spcAft>
                      </a:pPr>
                      <a:r>
                        <a:rPr lang="en-GB" sz="800" kern="1400" dirty="0">
                          <a:solidFill>
                            <a:srgbClr val="000000"/>
                          </a:solidFill>
                          <a:latin typeface="Arial"/>
                        </a:rPr>
                        <a:t> </a:t>
                      </a:r>
                      <a:endParaRPr lang="en-GB" sz="700" kern="1400" dirty="0">
                        <a:solidFill>
                          <a:srgbClr val="000000"/>
                        </a:solidFill>
                        <a:latin typeface="Gill Sans MT"/>
                      </a:endParaRPr>
                    </a:p>
                    <a:p>
                      <a:pPr marL="29807" marR="0" indent="0" algn="just" rtl="0">
                        <a:lnSpc>
                          <a:spcPct val="119000"/>
                        </a:lnSpc>
                        <a:spcBef>
                          <a:spcPts val="0"/>
                        </a:spcBef>
                        <a:spcAft>
                          <a:spcPts val="17"/>
                        </a:spcAft>
                      </a:pPr>
                      <a:r>
                        <a:rPr lang="en-GB" sz="800" kern="1400" dirty="0">
                          <a:solidFill>
                            <a:srgbClr val="000000"/>
                          </a:solidFill>
                          <a:latin typeface="Arial"/>
                        </a:rPr>
                        <a:t>Ability to meet legal  Statutory duties</a:t>
                      </a:r>
                      <a:endParaRPr lang="en-GB" sz="700" kern="1400" dirty="0">
                        <a:solidFill>
                          <a:srgbClr val="000000"/>
                        </a:solidFill>
                        <a:latin typeface="Gill Sans MT"/>
                      </a:endParaRPr>
                    </a:p>
                    <a:p>
                      <a:pPr marL="29807" marR="0" indent="0" algn="ctr" rtl="0">
                        <a:lnSpc>
                          <a:spcPct val="119000"/>
                        </a:lnSpc>
                        <a:spcBef>
                          <a:spcPts val="0"/>
                        </a:spcBef>
                        <a:spcAft>
                          <a:spcPts val="17"/>
                        </a:spcAft>
                      </a:pPr>
                      <a:r>
                        <a:rPr lang="en-GB" sz="800" kern="1400" dirty="0">
                          <a:solidFill>
                            <a:srgbClr val="000000"/>
                          </a:solidFill>
                          <a:latin typeface="Arial"/>
                        </a:rPr>
                        <a:t> </a:t>
                      </a:r>
                      <a:endParaRPr lang="en-GB" sz="700" kern="1400" dirty="0">
                        <a:solidFill>
                          <a:srgbClr val="000000"/>
                        </a:solidFill>
                        <a:latin typeface="Gill Sans MT"/>
                      </a:endParaRPr>
                    </a:p>
                    <a:p>
                      <a:pPr marL="29807" marR="0" indent="0" algn="just" rtl="0">
                        <a:lnSpc>
                          <a:spcPct val="120000"/>
                        </a:lnSpc>
                        <a:spcBef>
                          <a:spcPts val="0"/>
                        </a:spcBef>
                        <a:spcAft>
                          <a:spcPts val="0"/>
                        </a:spcAft>
                      </a:pPr>
                      <a:r>
                        <a:rPr lang="en-GB" sz="800" kern="1400" dirty="0">
                          <a:solidFill>
                            <a:srgbClr val="000000"/>
                          </a:solidFill>
                          <a:latin typeface="Arial"/>
                        </a:rPr>
                        <a:t>External reputation </a:t>
                      </a:r>
                      <a:endParaRPr lang="en-GB" sz="1050" kern="1400" dirty="0">
                        <a:solidFill>
                          <a:srgbClr val="000000"/>
                        </a:solidFill>
                        <a:latin typeface="Arial"/>
                      </a:endParaRPr>
                    </a:p>
                    <a:p>
                      <a:pPr marL="29807" marR="0" indent="0" algn="just" rtl="0">
                        <a:lnSpc>
                          <a:spcPct val="119000"/>
                        </a:lnSpc>
                        <a:spcBef>
                          <a:spcPts val="0"/>
                        </a:spcBef>
                        <a:spcAft>
                          <a:spcPts val="17"/>
                        </a:spcAft>
                      </a:pPr>
                      <a:r>
                        <a:rPr lang="en-GB" sz="800" kern="1400" dirty="0">
                          <a:solidFill>
                            <a:srgbClr val="000000"/>
                          </a:solidFill>
                          <a:latin typeface="Arial"/>
                        </a:rPr>
                        <a:t> </a:t>
                      </a:r>
                      <a:endParaRPr lang="en-GB" sz="700" kern="1400" dirty="0">
                        <a:solidFill>
                          <a:srgbClr val="000000"/>
                        </a:solidFill>
                        <a:latin typeface="Gill Sans MT"/>
                      </a:endParaRPr>
                    </a:p>
                  </a:txBody>
                  <a:tcPr marL="66237" marR="66237"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548307">
                <a:tc>
                  <a:txBody>
                    <a:bodyPr/>
                    <a:lstStyle/>
                    <a:p>
                      <a:pPr marR="0" indent="0" algn="just" rtl="0">
                        <a:lnSpc>
                          <a:spcPct val="120000"/>
                        </a:lnSpc>
                        <a:spcBef>
                          <a:spcPts val="0"/>
                        </a:spcBef>
                        <a:spcAft>
                          <a:spcPts val="17"/>
                        </a:spcAft>
                      </a:pPr>
                      <a:r>
                        <a:rPr lang="en-GB" sz="800" b="1" kern="1400">
                          <a:solidFill>
                            <a:srgbClr val="000000"/>
                          </a:solidFill>
                          <a:latin typeface="Arial"/>
                        </a:rPr>
                        <a:t>People / Transport</a:t>
                      </a:r>
                      <a:endParaRPr lang="en-GB" sz="700" kern="1400">
                        <a:solidFill>
                          <a:srgbClr val="000000"/>
                        </a:solidFill>
                        <a:latin typeface="Gill Sans MT"/>
                      </a:endParaRPr>
                    </a:p>
                  </a:txBody>
                  <a:tcPr marL="66237" marR="66237"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99390" marR="0" indent="-99390" algn="just" rtl="0">
                        <a:lnSpc>
                          <a:spcPct val="119000"/>
                        </a:lnSpc>
                        <a:spcBef>
                          <a:spcPts val="0"/>
                        </a:spcBef>
                        <a:spcAft>
                          <a:spcPts val="17"/>
                        </a:spcAft>
                      </a:pPr>
                      <a:r>
                        <a:rPr lang="en-GB" sz="800" kern="1400">
                          <a:solidFill>
                            <a:srgbClr val="000000"/>
                          </a:solidFill>
                          <a:latin typeface="Symbol"/>
                        </a:rPr>
                        <a:t>à</a:t>
                      </a:r>
                      <a:r>
                        <a:rPr lang="en-GB" sz="700" kern="1400">
                          <a:solidFill>
                            <a:srgbClr val="000000"/>
                          </a:solidFill>
                          <a:latin typeface="Gill Sans MT"/>
                        </a:rPr>
                        <a:t> </a:t>
                      </a:r>
                      <a:r>
                        <a:rPr lang="en-GB" sz="800" kern="1400">
                          <a:solidFill>
                            <a:srgbClr val="000000"/>
                          </a:solidFill>
                          <a:latin typeface="Arial"/>
                        </a:rPr>
                        <a:t>Lack of staff impacting critical activities</a:t>
                      </a:r>
                      <a:endParaRPr lang="en-GB" sz="700" kern="1400">
                        <a:solidFill>
                          <a:srgbClr val="000000"/>
                        </a:solidFill>
                        <a:latin typeface="Gill Sans MT"/>
                      </a:endParaRPr>
                    </a:p>
                    <a:p>
                      <a:pPr marL="99390" marR="0" indent="-99390" algn="just" rtl="0">
                        <a:lnSpc>
                          <a:spcPct val="119000"/>
                        </a:lnSpc>
                        <a:spcBef>
                          <a:spcPts val="0"/>
                        </a:spcBef>
                        <a:spcAft>
                          <a:spcPts val="17"/>
                        </a:spcAft>
                      </a:pPr>
                      <a:r>
                        <a:rPr lang="en-GB" sz="800" kern="1400">
                          <a:solidFill>
                            <a:srgbClr val="000000"/>
                          </a:solidFill>
                          <a:latin typeface="Symbol"/>
                        </a:rPr>
                        <a:t>à</a:t>
                      </a:r>
                      <a:r>
                        <a:rPr lang="en-GB" sz="700" kern="1400">
                          <a:solidFill>
                            <a:srgbClr val="000000"/>
                          </a:solidFill>
                          <a:latin typeface="Gill Sans MT"/>
                        </a:rPr>
                        <a:t> </a:t>
                      </a:r>
                      <a:r>
                        <a:rPr lang="en-GB" sz="800" kern="1400">
                          <a:solidFill>
                            <a:srgbClr val="000000"/>
                          </a:solidFill>
                          <a:latin typeface="Arial"/>
                        </a:rPr>
                        <a:t>Excess demand / flow alerts</a:t>
                      </a:r>
                      <a:endParaRPr lang="en-GB" sz="700" kern="1400">
                        <a:solidFill>
                          <a:srgbClr val="000000"/>
                        </a:solidFill>
                        <a:latin typeface="Gill Sans MT"/>
                      </a:endParaRPr>
                    </a:p>
                    <a:p>
                      <a:pPr marL="99390" marR="0" indent="-99390" algn="just" rtl="0">
                        <a:lnSpc>
                          <a:spcPct val="119000"/>
                        </a:lnSpc>
                        <a:spcBef>
                          <a:spcPts val="0"/>
                        </a:spcBef>
                        <a:spcAft>
                          <a:spcPts val="17"/>
                        </a:spcAft>
                      </a:pPr>
                      <a:r>
                        <a:rPr lang="en-GB" sz="800" kern="1400">
                          <a:solidFill>
                            <a:srgbClr val="000000"/>
                          </a:solidFill>
                          <a:latin typeface="Symbol"/>
                        </a:rPr>
                        <a:t>à</a:t>
                      </a:r>
                      <a:r>
                        <a:rPr lang="en-GB" sz="700" kern="1400">
                          <a:solidFill>
                            <a:srgbClr val="000000"/>
                          </a:solidFill>
                          <a:latin typeface="Gill Sans MT"/>
                        </a:rPr>
                        <a:t> </a:t>
                      </a:r>
                      <a:r>
                        <a:rPr lang="en-GB" sz="800" kern="1400">
                          <a:solidFill>
                            <a:srgbClr val="000000"/>
                          </a:solidFill>
                          <a:latin typeface="Arial"/>
                        </a:rPr>
                        <a:t>Significant disruption to transport </a:t>
                      </a:r>
                      <a:endParaRPr lang="en-GB" sz="700" kern="1400">
                        <a:solidFill>
                          <a:srgbClr val="000000"/>
                        </a:solidFill>
                        <a:latin typeface="Gill Sans MT"/>
                      </a:endParaRPr>
                    </a:p>
                  </a:txBody>
                  <a:tcPr marL="66237" marR="66237"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vMerge="1">
                  <a:txBody>
                    <a:bodyPr/>
                    <a:lstStyle/>
                    <a:p>
                      <a:endParaRPr lang="en-GB"/>
                    </a:p>
                  </a:txBody>
                  <a:tcPr/>
                </a:tc>
              </a:tr>
              <a:tr h="269546">
                <a:tc>
                  <a:txBody>
                    <a:bodyPr/>
                    <a:lstStyle/>
                    <a:p>
                      <a:pPr marR="0" indent="0" algn="just" rtl="0">
                        <a:lnSpc>
                          <a:spcPct val="120000"/>
                        </a:lnSpc>
                        <a:spcBef>
                          <a:spcPts val="0"/>
                        </a:spcBef>
                        <a:spcAft>
                          <a:spcPts val="17"/>
                        </a:spcAft>
                      </a:pPr>
                      <a:r>
                        <a:rPr lang="en-GB" sz="800" b="1" kern="1400">
                          <a:solidFill>
                            <a:srgbClr val="000000"/>
                          </a:solidFill>
                          <a:latin typeface="Arial"/>
                        </a:rPr>
                        <a:t>IT &amp; </a:t>
                      </a:r>
                      <a:endParaRPr lang="en-GB" sz="700" kern="1400">
                        <a:solidFill>
                          <a:srgbClr val="000000"/>
                        </a:solidFill>
                        <a:latin typeface="Gill Sans MT"/>
                      </a:endParaRPr>
                    </a:p>
                    <a:p>
                      <a:pPr marR="0" indent="0" algn="just" rtl="0">
                        <a:lnSpc>
                          <a:spcPct val="120000"/>
                        </a:lnSpc>
                        <a:spcBef>
                          <a:spcPts val="0"/>
                        </a:spcBef>
                        <a:spcAft>
                          <a:spcPts val="17"/>
                        </a:spcAft>
                      </a:pPr>
                      <a:r>
                        <a:rPr lang="en-GB" sz="800" b="1" kern="1400">
                          <a:solidFill>
                            <a:srgbClr val="000000"/>
                          </a:solidFill>
                          <a:latin typeface="Arial"/>
                        </a:rPr>
                        <a:t>Telephony</a:t>
                      </a:r>
                      <a:endParaRPr lang="en-GB" sz="700" kern="1400">
                        <a:solidFill>
                          <a:srgbClr val="000000"/>
                        </a:solidFill>
                        <a:latin typeface="Gill Sans MT"/>
                      </a:endParaRPr>
                    </a:p>
                  </a:txBody>
                  <a:tcPr marL="66237" marR="66237"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139141" marR="0" indent="-109322" algn="l" rtl="0">
                        <a:lnSpc>
                          <a:spcPct val="120000"/>
                        </a:lnSpc>
                        <a:spcBef>
                          <a:spcPts val="0"/>
                        </a:spcBef>
                        <a:spcAft>
                          <a:spcPts val="17"/>
                        </a:spcAft>
                      </a:pPr>
                      <a:r>
                        <a:rPr lang="en-GB" sz="800" kern="1400">
                          <a:solidFill>
                            <a:srgbClr val="000000"/>
                          </a:solidFill>
                          <a:latin typeface="Symbol"/>
                        </a:rPr>
                        <a:t>à</a:t>
                      </a:r>
                      <a:r>
                        <a:rPr lang="en-GB" sz="700" kern="1400">
                          <a:solidFill>
                            <a:srgbClr val="000000"/>
                          </a:solidFill>
                          <a:latin typeface="Gill Sans MT"/>
                        </a:rPr>
                        <a:t> </a:t>
                      </a:r>
                      <a:r>
                        <a:rPr lang="en-GB" sz="800" kern="1400">
                          <a:solidFill>
                            <a:srgbClr val="000000"/>
                          </a:solidFill>
                          <a:latin typeface="Arial"/>
                        </a:rPr>
                        <a:t>Prolonged  “Serious IT incident”</a:t>
                      </a:r>
                      <a:endParaRPr lang="en-GB" sz="700" kern="1400">
                        <a:solidFill>
                          <a:srgbClr val="000000"/>
                        </a:solidFill>
                        <a:latin typeface="Gill Sans MT"/>
                      </a:endParaRPr>
                    </a:p>
                    <a:p>
                      <a:pPr marL="399745" marR="0" indent="-359994" algn="l" rtl="0">
                        <a:lnSpc>
                          <a:spcPct val="120000"/>
                        </a:lnSpc>
                        <a:spcBef>
                          <a:spcPts val="0"/>
                        </a:spcBef>
                        <a:spcAft>
                          <a:spcPts val="17"/>
                        </a:spcAft>
                      </a:pPr>
                      <a:r>
                        <a:rPr lang="en-GB" sz="700" kern="1400">
                          <a:solidFill>
                            <a:srgbClr val="000000"/>
                          </a:solidFill>
                          <a:latin typeface="Gill Sans MT"/>
                        </a:rPr>
                        <a:t> </a:t>
                      </a:r>
                    </a:p>
                  </a:txBody>
                  <a:tcPr marL="66237" marR="66237"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vMerge="1">
                  <a:txBody>
                    <a:bodyPr/>
                    <a:lstStyle/>
                    <a:p>
                      <a:endParaRPr lang="en-GB"/>
                    </a:p>
                  </a:txBody>
                  <a:tcPr/>
                </a:tc>
              </a:tr>
              <a:tr h="546003">
                <a:tc>
                  <a:txBody>
                    <a:bodyPr/>
                    <a:lstStyle/>
                    <a:p>
                      <a:pPr marR="0" indent="0" algn="just" rtl="0">
                        <a:lnSpc>
                          <a:spcPct val="120000"/>
                        </a:lnSpc>
                        <a:spcBef>
                          <a:spcPts val="0"/>
                        </a:spcBef>
                        <a:spcAft>
                          <a:spcPts val="17"/>
                        </a:spcAft>
                      </a:pPr>
                      <a:r>
                        <a:rPr lang="en-GB" sz="800" b="1" kern="1400">
                          <a:solidFill>
                            <a:srgbClr val="000000"/>
                          </a:solidFill>
                          <a:latin typeface="Arial"/>
                        </a:rPr>
                        <a:t>Supplies</a:t>
                      </a:r>
                      <a:endParaRPr lang="en-GB" sz="700" kern="1400">
                        <a:solidFill>
                          <a:srgbClr val="000000"/>
                        </a:solidFill>
                        <a:latin typeface="Gill Sans MT"/>
                      </a:endParaRPr>
                    </a:p>
                    <a:p>
                      <a:pPr marR="0" indent="0" algn="just" rtl="0">
                        <a:lnSpc>
                          <a:spcPct val="120000"/>
                        </a:lnSpc>
                        <a:spcBef>
                          <a:spcPts val="0"/>
                        </a:spcBef>
                        <a:spcAft>
                          <a:spcPts val="17"/>
                        </a:spcAft>
                      </a:pPr>
                      <a:r>
                        <a:rPr lang="en-GB" sz="800" b="1" kern="1400">
                          <a:solidFill>
                            <a:srgbClr val="000000"/>
                          </a:solidFill>
                          <a:latin typeface="Arial"/>
                        </a:rPr>
                        <a:t>&amp; </a:t>
                      </a:r>
                      <a:endParaRPr lang="en-GB" sz="700" kern="1400">
                        <a:solidFill>
                          <a:srgbClr val="000000"/>
                        </a:solidFill>
                        <a:latin typeface="Gill Sans MT"/>
                      </a:endParaRPr>
                    </a:p>
                    <a:p>
                      <a:pPr marR="0" indent="0" algn="just" rtl="0">
                        <a:lnSpc>
                          <a:spcPct val="120000"/>
                        </a:lnSpc>
                        <a:spcBef>
                          <a:spcPts val="0"/>
                        </a:spcBef>
                        <a:spcAft>
                          <a:spcPts val="17"/>
                        </a:spcAft>
                      </a:pPr>
                      <a:r>
                        <a:rPr lang="en-GB" sz="800" b="1" kern="1400">
                          <a:solidFill>
                            <a:srgbClr val="000000"/>
                          </a:solidFill>
                          <a:latin typeface="Arial"/>
                        </a:rPr>
                        <a:t>equipment</a:t>
                      </a:r>
                      <a:endParaRPr lang="en-GB" sz="700" kern="1400">
                        <a:solidFill>
                          <a:srgbClr val="000000"/>
                        </a:solidFill>
                        <a:latin typeface="Gill Sans MT"/>
                      </a:endParaRPr>
                    </a:p>
                  </a:txBody>
                  <a:tcPr marL="66237" marR="66237"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139141" marR="0" indent="-109322" algn="just" rtl="0">
                        <a:lnSpc>
                          <a:spcPct val="120000"/>
                        </a:lnSpc>
                        <a:spcBef>
                          <a:spcPts val="0"/>
                        </a:spcBef>
                        <a:spcAft>
                          <a:spcPts val="17"/>
                        </a:spcAft>
                      </a:pPr>
                      <a:r>
                        <a:rPr lang="en-GB" sz="800" kern="1400" dirty="0">
                          <a:solidFill>
                            <a:srgbClr val="000000"/>
                          </a:solidFill>
                          <a:latin typeface="Symbol"/>
                        </a:rPr>
                        <a:t>à</a:t>
                      </a:r>
                      <a:r>
                        <a:rPr lang="en-GB" sz="700" kern="1400" dirty="0">
                          <a:solidFill>
                            <a:srgbClr val="000000"/>
                          </a:solidFill>
                          <a:latin typeface="Gill Sans MT"/>
                        </a:rPr>
                        <a:t> </a:t>
                      </a:r>
                      <a:r>
                        <a:rPr lang="en-GB" sz="800" kern="1400" dirty="0">
                          <a:solidFill>
                            <a:srgbClr val="000000"/>
                          </a:solidFill>
                          <a:latin typeface="Arial"/>
                        </a:rPr>
                        <a:t>Prolonged loss of </a:t>
                      </a:r>
                      <a:endParaRPr lang="en-GB" sz="700" kern="1400" dirty="0">
                        <a:solidFill>
                          <a:srgbClr val="000000"/>
                        </a:solidFill>
                        <a:latin typeface="Gill Sans MT"/>
                      </a:endParaRPr>
                    </a:p>
                    <a:p>
                      <a:pPr marL="29807" marR="0" indent="0" algn="just" rtl="0">
                        <a:lnSpc>
                          <a:spcPct val="120000"/>
                        </a:lnSpc>
                        <a:spcBef>
                          <a:spcPts val="0"/>
                        </a:spcBef>
                        <a:spcAft>
                          <a:spcPts val="17"/>
                        </a:spcAft>
                      </a:pPr>
                      <a:r>
                        <a:rPr lang="en-GB" sz="800" kern="1400" dirty="0">
                          <a:solidFill>
                            <a:srgbClr val="000000"/>
                          </a:solidFill>
                          <a:latin typeface="Arial"/>
                        </a:rPr>
                        <a:t>   laboratory / diagnostic </a:t>
                      </a:r>
                      <a:endParaRPr lang="en-GB" sz="700" kern="1400" dirty="0">
                        <a:solidFill>
                          <a:srgbClr val="000000"/>
                        </a:solidFill>
                        <a:latin typeface="Gill Sans MT"/>
                      </a:endParaRPr>
                    </a:p>
                    <a:p>
                      <a:pPr marL="29807" marR="0" indent="0" algn="just" rtl="0">
                        <a:lnSpc>
                          <a:spcPct val="120000"/>
                        </a:lnSpc>
                        <a:spcBef>
                          <a:spcPts val="0"/>
                        </a:spcBef>
                        <a:spcAft>
                          <a:spcPts val="17"/>
                        </a:spcAft>
                      </a:pPr>
                      <a:r>
                        <a:rPr lang="en-GB" sz="800" kern="1400" dirty="0">
                          <a:solidFill>
                            <a:srgbClr val="000000"/>
                          </a:solidFill>
                          <a:latin typeface="Arial"/>
                        </a:rPr>
                        <a:t>   services</a:t>
                      </a:r>
                      <a:endParaRPr lang="en-GB" sz="700" kern="1400" dirty="0">
                        <a:solidFill>
                          <a:srgbClr val="000000"/>
                        </a:solidFill>
                        <a:latin typeface="Gill Sans MT"/>
                      </a:endParaRPr>
                    </a:p>
                    <a:p>
                      <a:pPr marL="139141" marR="0" indent="-109322" algn="just" rtl="0">
                        <a:lnSpc>
                          <a:spcPct val="120000"/>
                        </a:lnSpc>
                        <a:spcBef>
                          <a:spcPts val="0"/>
                        </a:spcBef>
                        <a:spcAft>
                          <a:spcPts val="17"/>
                        </a:spcAft>
                      </a:pPr>
                      <a:r>
                        <a:rPr lang="en-GB" sz="800" kern="1400" dirty="0">
                          <a:solidFill>
                            <a:srgbClr val="000000"/>
                          </a:solidFill>
                          <a:latin typeface="Symbol"/>
                        </a:rPr>
                        <a:t>à</a:t>
                      </a:r>
                      <a:r>
                        <a:rPr lang="en-GB" sz="700" kern="1400" dirty="0">
                          <a:solidFill>
                            <a:srgbClr val="000000"/>
                          </a:solidFill>
                          <a:latin typeface="Gill Sans MT"/>
                        </a:rPr>
                        <a:t> </a:t>
                      </a:r>
                      <a:r>
                        <a:rPr lang="en-GB" sz="800" kern="1400" dirty="0">
                          <a:solidFill>
                            <a:srgbClr val="000000"/>
                          </a:solidFill>
                          <a:latin typeface="Arial"/>
                        </a:rPr>
                        <a:t>Critical supply chain /  equipment failure </a:t>
                      </a:r>
                      <a:endParaRPr lang="en-GB" sz="700" kern="1400" dirty="0">
                        <a:solidFill>
                          <a:srgbClr val="000000"/>
                        </a:solidFill>
                        <a:latin typeface="Gill Sans MT"/>
                      </a:endParaRPr>
                    </a:p>
                    <a:p>
                      <a:pPr marL="39751" marR="0" indent="0" algn="just" rtl="0">
                        <a:lnSpc>
                          <a:spcPct val="120000"/>
                        </a:lnSpc>
                        <a:spcBef>
                          <a:spcPts val="0"/>
                        </a:spcBef>
                        <a:spcAft>
                          <a:spcPts val="0"/>
                        </a:spcAft>
                      </a:pPr>
                      <a:r>
                        <a:rPr lang="en-GB" sz="700" kern="1400" dirty="0">
                          <a:solidFill>
                            <a:srgbClr val="000000"/>
                          </a:solidFill>
                          <a:latin typeface="Gill Sans MT"/>
                        </a:rPr>
                        <a:t> </a:t>
                      </a:r>
                    </a:p>
                  </a:txBody>
                  <a:tcPr marL="66237" marR="66237"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vMerge="1">
                  <a:txBody>
                    <a:bodyPr/>
                    <a:lstStyle/>
                    <a:p>
                      <a:endParaRPr lang="en-GB"/>
                    </a:p>
                  </a:txBody>
                  <a:tcPr/>
                </a:tc>
              </a:tr>
            </a:tbl>
          </a:graphicData>
        </a:graphic>
      </p:graphicFrame>
      <p:sp>
        <p:nvSpPr>
          <p:cNvPr id="28" name="TextBox 27"/>
          <p:cNvSpPr txBox="1"/>
          <p:nvPr/>
        </p:nvSpPr>
        <p:spPr>
          <a:xfrm>
            <a:off x="4714876" y="1142984"/>
            <a:ext cx="4214842" cy="4401205"/>
          </a:xfrm>
          <a:prstGeom prst="rect">
            <a:avLst/>
          </a:prstGeom>
          <a:noFill/>
        </p:spPr>
        <p:txBody>
          <a:bodyPr wrap="square" rtlCol="0">
            <a:spAutoFit/>
          </a:bodyPr>
          <a:lstStyle/>
          <a:p>
            <a:r>
              <a:rPr lang="en-GB" sz="1000" b="1" i="1" dirty="0" smtClean="0"/>
              <a:t>What is an Internal Incident?</a:t>
            </a:r>
            <a:endParaRPr lang="en-GB" sz="1000" dirty="0" smtClean="0"/>
          </a:p>
          <a:p>
            <a:r>
              <a:rPr lang="en-GB" sz="1000" dirty="0" smtClean="0"/>
              <a:t>Disruption is on a sliding scale. Examples of Trust level triggers</a:t>
            </a:r>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r>
              <a:rPr lang="en-GB" sz="1000" b="1" dirty="0" smtClean="0"/>
              <a:t> </a:t>
            </a:r>
            <a:endParaRPr lang="en-GB" sz="1000" dirty="0" smtClean="0">
              <a:effectLst>
                <a:outerShdw blurRad="38100" dist="38100" dir="2700000" algn="tl">
                  <a:srgbClr val="000000">
                    <a:alpha val="43137"/>
                  </a:srgbClr>
                </a:outerShdw>
              </a:effectLst>
            </a:endParaRPr>
          </a:p>
          <a:p>
            <a:endParaRPr lang="en-GB" sz="1000" dirty="0" smtClean="0">
              <a:effectLst>
                <a:outerShdw blurRad="38100" dist="38100" dir="2700000" algn="tl">
                  <a:srgbClr val="000000">
                    <a:alpha val="43137"/>
                  </a:srgbClr>
                </a:outerShdw>
              </a:effectLst>
            </a:endParaRPr>
          </a:p>
          <a:p>
            <a:endParaRPr lang="en-GB" sz="1000" b="1" dirty="0" smtClean="0">
              <a:effectLst>
                <a:outerShdw blurRad="38100" dist="38100" dir="2700000" algn="tl">
                  <a:srgbClr val="000000">
                    <a:alpha val="43137"/>
                  </a:srgbClr>
                </a:outerShdw>
              </a:effectLst>
            </a:endParaRPr>
          </a:p>
          <a:p>
            <a:r>
              <a:rPr lang="en-GB" sz="1000" b="1" dirty="0" smtClean="0"/>
              <a:t>If you have any questions please contact:</a:t>
            </a:r>
          </a:p>
          <a:p>
            <a:r>
              <a:rPr lang="en-GB" sz="1000" b="1" dirty="0" smtClean="0"/>
              <a:t>Justin </a:t>
            </a:r>
            <a:r>
              <a:rPr lang="en-GB" sz="1000" b="1" dirty="0" err="1" smtClean="0"/>
              <a:t>Cuckow</a:t>
            </a:r>
            <a:r>
              <a:rPr lang="en-GB" sz="1000" b="1" dirty="0" smtClean="0"/>
              <a:t>, Senior Emergency Planning Officer (BC)</a:t>
            </a:r>
          </a:p>
          <a:p>
            <a:endParaRPr lang="en-GB" sz="1000" b="1" dirty="0" smtClean="0"/>
          </a:p>
          <a:p>
            <a:r>
              <a:rPr lang="en-GB" sz="1000" b="1" dirty="0" smtClean="0"/>
              <a:t>Tel: 	0207 188 0535</a:t>
            </a:r>
          </a:p>
          <a:p>
            <a:r>
              <a:rPr lang="en-GB" sz="1000" b="1" dirty="0" smtClean="0"/>
              <a:t>Email:	Justin.cuckow@gstt.nhs.uk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rPr>
              <a:t>The</a:t>
            </a:r>
            <a:r>
              <a:rPr kumimoji="0" lang="en-GB" sz="1800" b="0" i="0" u="none" strike="noStrike" kern="0" cap="none" spc="0" normalizeH="0" noProof="0" dirty="0" smtClean="0">
                <a:ln>
                  <a:noFill/>
                </a:ln>
                <a:solidFill>
                  <a:srgbClr val="0671BA"/>
                </a:solidFill>
                <a:effectLst/>
                <a:uLnTx/>
                <a:uFillTx/>
                <a:latin typeface="Arial" pitchFamily="34" charset="0"/>
                <a:ea typeface="+mj-ea"/>
                <a:cs typeface="Arial" pitchFamily="34" charset="0"/>
              </a:rPr>
              <a:t> Mortuary Bereavement Services</a:t>
            </a:r>
            <a:endPar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endParaRPr>
          </a:p>
        </p:txBody>
      </p:sp>
      <p:sp>
        <p:nvSpPr>
          <p:cNvPr id="3" name="Rectangle 2"/>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1771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14282" y="1071547"/>
            <a:ext cx="4214842" cy="4862870"/>
          </a:xfrm>
          <a:prstGeom prst="rect">
            <a:avLst/>
          </a:prstGeom>
          <a:noFill/>
        </p:spPr>
        <p:txBody>
          <a:bodyPr wrap="square" rtlCol="0">
            <a:spAutoFit/>
          </a:bodyPr>
          <a:lstStyle/>
          <a:p>
            <a:r>
              <a:rPr lang="en-US" sz="1000" dirty="0" smtClean="0"/>
              <a:t>The Mortuary &amp; Bereavement Service has a multi faceted role providing services to the hospital and community, caring for the deceased patient, delivering bereavement support to the deceased patient’s family, and providing high-quality diagnostic services through post-mortem examinations</a:t>
            </a:r>
            <a:endParaRPr lang="en-GB" sz="1000" dirty="0" smtClean="0"/>
          </a:p>
          <a:p>
            <a:r>
              <a:rPr lang="en-GB" sz="1000" dirty="0" smtClean="0"/>
              <a:t> </a:t>
            </a:r>
          </a:p>
          <a:p>
            <a:r>
              <a:rPr lang="en-GB" sz="1000" b="1" u="sng" dirty="0" smtClean="0"/>
              <a:t>Mortuary</a:t>
            </a:r>
            <a:endParaRPr lang="en-GB" sz="1000" dirty="0" smtClean="0"/>
          </a:p>
          <a:p>
            <a:r>
              <a:rPr lang="en-GB" sz="1000" dirty="0" smtClean="0"/>
              <a:t> </a:t>
            </a:r>
          </a:p>
          <a:p>
            <a:r>
              <a:rPr lang="en-GB" sz="1000" dirty="0" smtClean="0"/>
              <a:t>The Mortuary at St </a:t>
            </a:r>
            <a:r>
              <a:rPr lang="en-GB" sz="1000" dirty="0" err="1" smtClean="0"/>
              <a:t>Thomas’</a:t>
            </a:r>
            <a:r>
              <a:rPr lang="en-GB" sz="1000" dirty="0" smtClean="0"/>
              <a:t> Hospital is open Monday to Fridays:</a:t>
            </a:r>
          </a:p>
          <a:p>
            <a:r>
              <a:rPr lang="en-GB" sz="1000" dirty="0" smtClean="0"/>
              <a:t> </a:t>
            </a:r>
          </a:p>
          <a:p>
            <a:r>
              <a:rPr lang="en-GB" sz="1000" dirty="0" smtClean="0"/>
              <a:t>For telephone enquiries: 8am to 4pm 0207 188 3928</a:t>
            </a:r>
          </a:p>
          <a:p>
            <a:r>
              <a:rPr lang="en-GB" sz="1000" dirty="0" smtClean="0">
                <a:effectLst>
                  <a:outerShdw blurRad="38100" dist="38100" dir="2700000" algn="tl">
                    <a:srgbClr val="000000">
                      <a:alpha val="43137"/>
                    </a:srgbClr>
                  </a:outerShdw>
                </a:effectLst>
              </a:rPr>
              <a:t> </a:t>
            </a:r>
          </a:p>
          <a:p>
            <a:r>
              <a:rPr lang="en-GB" sz="1000" dirty="0" smtClean="0"/>
              <a:t>For Dr’s and Funeral Directors: 10am to 12.30pm and 1.30pm to 3pm.</a:t>
            </a:r>
          </a:p>
          <a:p>
            <a:r>
              <a:rPr lang="en-GB" sz="1000" dirty="0" smtClean="0"/>
              <a:t> </a:t>
            </a:r>
          </a:p>
          <a:p>
            <a:r>
              <a:rPr lang="en-GB" sz="1000" dirty="0" smtClean="0"/>
              <a:t>The Mortuary at Guy’s Hospital is open Monday to Friday 2pm to 4pm any enquiries for access please call the STH Mortuary.</a:t>
            </a:r>
          </a:p>
          <a:p>
            <a:r>
              <a:rPr lang="en-GB" sz="1000" dirty="0" smtClean="0"/>
              <a:t> </a:t>
            </a:r>
          </a:p>
          <a:p>
            <a:r>
              <a:rPr lang="en-GB" sz="1000" dirty="0" smtClean="0"/>
              <a:t>There is also an 24 hour emergency on call service that can accessed via </a:t>
            </a:r>
            <a:r>
              <a:rPr lang="en-GB" sz="1000" dirty="0" err="1" smtClean="0"/>
              <a:t>aircall</a:t>
            </a:r>
            <a:r>
              <a:rPr lang="en-GB" sz="1000" dirty="0" smtClean="0"/>
              <a:t> – bleep number 868342. </a:t>
            </a:r>
          </a:p>
          <a:p>
            <a:r>
              <a:rPr lang="en-GB" sz="1000" dirty="0" smtClean="0"/>
              <a:t> </a:t>
            </a:r>
          </a:p>
          <a:p>
            <a:r>
              <a:rPr lang="en-GB" sz="1000" dirty="0" smtClean="0"/>
              <a:t>At the Mortuary we conduct both Coronial and Consented Post Mortem examinations.</a:t>
            </a:r>
          </a:p>
          <a:p>
            <a:r>
              <a:rPr lang="en-GB" sz="1000" dirty="0" smtClean="0"/>
              <a:t> </a:t>
            </a:r>
          </a:p>
          <a:p>
            <a:r>
              <a:rPr lang="en-GB" sz="1000" dirty="0" smtClean="0"/>
              <a:t>In regards to Adult Consented Post Mortem’s Guy’s and St </a:t>
            </a:r>
            <a:r>
              <a:rPr lang="en-GB" sz="1000" dirty="0" err="1" smtClean="0"/>
              <a:t>Thomas’</a:t>
            </a:r>
            <a:r>
              <a:rPr lang="en-GB" sz="1000" dirty="0" smtClean="0"/>
              <a:t> NHS Foundation Trust has its own Post Mortem Consent Form. Any one wishing to seek consent from a next of kin must be trained by key trainers within the trust. </a:t>
            </a:r>
          </a:p>
          <a:p>
            <a:r>
              <a:rPr lang="en-GB" sz="1000" dirty="0" smtClean="0"/>
              <a:t>In regards to </a:t>
            </a:r>
            <a:r>
              <a:rPr lang="en-GB" sz="1000" dirty="0" err="1" smtClean="0"/>
              <a:t>Perinatal</a:t>
            </a:r>
            <a:r>
              <a:rPr lang="en-GB" sz="1000" dirty="0" smtClean="0"/>
              <a:t> and Paediatric Post Mortem’s we employ the use of the Sands consent form. As above, anyone wishing to seek consent must be trained by a key trainer. </a:t>
            </a:r>
          </a:p>
        </p:txBody>
      </p:sp>
      <p:sp>
        <p:nvSpPr>
          <p:cNvPr id="7" name="TextBox 6"/>
          <p:cNvSpPr txBox="1"/>
          <p:nvPr/>
        </p:nvSpPr>
        <p:spPr>
          <a:xfrm>
            <a:off x="4714876" y="1071546"/>
            <a:ext cx="4214842" cy="2554545"/>
          </a:xfrm>
          <a:prstGeom prst="rect">
            <a:avLst/>
          </a:prstGeom>
          <a:noFill/>
        </p:spPr>
        <p:txBody>
          <a:bodyPr wrap="square" rtlCol="0">
            <a:spAutoFit/>
          </a:bodyPr>
          <a:lstStyle/>
          <a:p>
            <a:r>
              <a:rPr lang="en-GB" sz="1000" dirty="0" smtClean="0"/>
              <a:t>Training can be provided in a multitude of ways and is usually provided by one of the Mortuary staff.</a:t>
            </a:r>
          </a:p>
          <a:p>
            <a:r>
              <a:rPr lang="en-GB" sz="1000" dirty="0" smtClean="0"/>
              <a:t>Your consultant may arrange a training session for you and your colleagues; you can request a training session for you and your peers or you can request a one-on-one session. </a:t>
            </a:r>
          </a:p>
          <a:p>
            <a:r>
              <a:rPr lang="en-GB" sz="1000" dirty="0" smtClean="0"/>
              <a:t> </a:t>
            </a:r>
          </a:p>
          <a:p>
            <a:r>
              <a:rPr lang="en-GB" sz="1000" dirty="0" smtClean="0"/>
              <a:t>Adult Post Mortem consent packs are available upon request from the Mortuary. The Sand Consent form is currently available on the Mortuary page of the Trust’s intranet</a:t>
            </a:r>
          </a:p>
          <a:p>
            <a:endParaRPr lang="en-GB" sz="1000" dirty="0" smtClean="0"/>
          </a:p>
          <a:p>
            <a:endParaRPr lang="en-GB" sz="1000" dirty="0" smtClean="0"/>
          </a:p>
          <a:p>
            <a:r>
              <a:rPr lang="en-GB" sz="1000" b="1" dirty="0" smtClean="0"/>
              <a:t>If you have any further questions please contact: </a:t>
            </a:r>
          </a:p>
          <a:p>
            <a:r>
              <a:rPr lang="en-GB" sz="1000" b="1" dirty="0" smtClean="0"/>
              <a:t>Mortuary Services Team </a:t>
            </a:r>
          </a:p>
          <a:p>
            <a:endParaRPr lang="en-GB" sz="1000" b="1" dirty="0" smtClean="0"/>
          </a:p>
          <a:p>
            <a:r>
              <a:rPr lang="en-GB" sz="1000" b="1" dirty="0" smtClean="0"/>
              <a:t>Tel:	0207 188 3928</a:t>
            </a:r>
          </a:p>
          <a:p>
            <a:r>
              <a:rPr lang="en-GB" sz="1000" b="1" dirty="0" smtClean="0"/>
              <a:t>Email:	:bereavement</a:t>
            </a:r>
            <a:endParaRPr lang="en-GB" sz="1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2000" y="642938"/>
            <a:ext cx="8715375" cy="357187"/>
          </a:xfrm>
          <a:prstGeom prst="rect">
            <a:avLst/>
          </a:prstGeom>
          <a:solidFill>
            <a:srgbClr val="DCE6F2"/>
          </a:solidFill>
        </p:spPr>
        <p:txBody>
          <a:bodyPr/>
          <a:lstStyle/>
          <a:p>
            <a:pPr eaLnBrk="0" hangingPunct="0">
              <a:defRPr/>
            </a:pPr>
            <a:r>
              <a:rPr lang="en-GB" kern="0" dirty="0" smtClean="0">
                <a:solidFill>
                  <a:srgbClr val="0671BA"/>
                </a:solidFill>
                <a:cs typeface="Arial" pitchFamily="34" charset="0"/>
              </a:rPr>
              <a:t>The Mortuary Bereavement Services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endParaRPr>
          </a:p>
        </p:txBody>
      </p:sp>
      <p:sp>
        <p:nvSpPr>
          <p:cNvPr id="3" name="Rectangle 2"/>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1771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85720" y="1071546"/>
            <a:ext cx="4143404" cy="4708981"/>
          </a:xfrm>
          <a:prstGeom prst="rect">
            <a:avLst/>
          </a:prstGeom>
          <a:noFill/>
        </p:spPr>
        <p:txBody>
          <a:bodyPr wrap="square" rtlCol="0">
            <a:spAutoFit/>
          </a:bodyPr>
          <a:lstStyle/>
          <a:p>
            <a:r>
              <a:rPr lang="en-GB" sz="1000" b="1" u="sng" dirty="0" smtClean="0"/>
              <a:t>Bereavement</a:t>
            </a:r>
            <a:endParaRPr lang="en-GB" sz="1000" dirty="0" smtClean="0"/>
          </a:p>
          <a:p>
            <a:r>
              <a:rPr lang="en-GB" sz="1000" dirty="0" smtClean="0"/>
              <a:t> </a:t>
            </a:r>
          </a:p>
          <a:p>
            <a:r>
              <a:rPr lang="en-GB" sz="1000" dirty="0" smtClean="0"/>
              <a:t>The Bereavement Office at St </a:t>
            </a:r>
            <a:r>
              <a:rPr lang="en-GB" sz="1000" dirty="0" err="1" smtClean="0"/>
              <a:t>Thomas’</a:t>
            </a:r>
            <a:r>
              <a:rPr lang="en-GB" sz="1000" dirty="0" smtClean="0"/>
              <a:t> Hospital is open Monday to Fridays from 9am to 5pm. Telephone number: 0207 188 3182</a:t>
            </a:r>
          </a:p>
          <a:p>
            <a:r>
              <a:rPr lang="en-GB" sz="1000" dirty="0" smtClean="0"/>
              <a:t> </a:t>
            </a:r>
          </a:p>
          <a:p>
            <a:r>
              <a:rPr lang="en-GB" sz="1000" dirty="0" smtClean="0"/>
              <a:t>The Bereavement Office at Guy’s is open when required. Please call St </a:t>
            </a:r>
            <a:r>
              <a:rPr lang="en-GB" sz="1000" dirty="0" err="1" smtClean="0"/>
              <a:t>Thomas’</a:t>
            </a:r>
            <a:r>
              <a:rPr lang="en-GB" sz="1000" dirty="0" smtClean="0"/>
              <a:t> to discuss. </a:t>
            </a:r>
          </a:p>
          <a:p>
            <a:r>
              <a:rPr lang="en-GB" sz="1000" dirty="0" smtClean="0"/>
              <a:t> </a:t>
            </a:r>
          </a:p>
          <a:p>
            <a:r>
              <a:rPr lang="en-GB" sz="1000" dirty="0" smtClean="0"/>
              <a:t>Once a death has occurred on the ward the verifying doctor must confirm the death in the patient’s notes and clearly write their name and bleep number/s. </a:t>
            </a:r>
          </a:p>
          <a:p>
            <a:r>
              <a:rPr lang="en-GB" sz="1000" dirty="0" smtClean="0"/>
              <a:t> </a:t>
            </a:r>
          </a:p>
          <a:p>
            <a:r>
              <a:rPr lang="en-GB" sz="1000" dirty="0" smtClean="0"/>
              <a:t>The trust allows 48 hours after death for the MCCD to be completed by a doctor in the team that was taking care of the patient during the last admission or the last two weeks of admission if a long stay patient. This allows the doctors time to discuss the case with the consultants and other members of the medical team and also time to refer the case to the coroners office if necessary. </a:t>
            </a:r>
          </a:p>
          <a:p>
            <a:r>
              <a:rPr lang="en-GB" sz="1000" dirty="0" smtClean="0"/>
              <a:t> </a:t>
            </a:r>
          </a:p>
          <a:p>
            <a:r>
              <a:rPr lang="en-GB" sz="1000" dirty="0" smtClean="0"/>
              <a:t>If the death needs to be discussed with the coroners office then a referral form must be written and emailed to </a:t>
            </a:r>
            <a:r>
              <a:rPr lang="en-GB" sz="1000" b="1" dirty="0" smtClean="0"/>
              <a:t>:bereavement</a:t>
            </a:r>
            <a:endParaRPr lang="en-GB" sz="1000" dirty="0" smtClean="0"/>
          </a:p>
          <a:p>
            <a:r>
              <a:rPr lang="en-GB" sz="1000" dirty="0" smtClean="0"/>
              <a:t> </a:t>
            </a:r>
          </a:p>
          <a:p>
            <a:r>
              <a:rPr lang="en-GB" sz="1000" dirty="0" smtClean="0"/>
              <a:t>Deaths should be reported to the coroner’s office promptly, within 24 hours of death, if the medical team are unsure as to what should be reported to the coroner’s office then they can contact the bereavement centre for further advice. </a:t>
            </a:r>
          </a:p>
          <a:p>
            <a:r>
              <a:rPr lang="en-GB" sz="1000" i="1" dirty="0" smtClean="0"/>
              <a:t>Referral forms </a:t>
            </a:r>
            <a:endParaRPr lang="en-GB" sz="1000" dirty="0" smtClean="0"/>
          </a:p>
          <a:p>
            <a:r>
              <a:rPr lang="en-GB" sz="1000" i="1" dirty="0" smtClean="0"/>
              <a:t>Trust intranet Mortuary page /right hand side coroners referral form, attach completed form in an email to </a:t>
            </a:r>
            <a:r>
              <a:rPr lang="en-GB" sz="1000" b="1" dirty="0" smtClean="0"/>
              <a:t>:bereavement</a:t>
            </a:r>
            <a:endParaRPr lang="en-GB" sz="1000" dirty="0" smtClean="0"/>
          </a:p>
          <a:p>
            <a:r>
              <a:rPr lang="en-GB" sz="1000" dirty="0" smtClean="0"/>
              <a:t> </a:t>
            </a:r>
          </a:p>
        </p:txBody>
      </p:sp>
      <p:sp>
        <p:nvSpPr>
          <p:cNvPr id="7" name="TextBox 6"/>
          <p:cNvSpPr txBox="1"/>
          <p:nvPr/>
        </p:nvSpPr>
        <p:spPr>
          <a:xfrm>
            <a:off x="4714876" y="1071546"/>
            <a:ext cx="4214842" cy="3477875"/>
          </a:xfrm>
          <a:prstGeom prst="rect">
            <a:avLst/>
          </a:prstGeom>
          <a:noFill/>
        </p:spPr>
        <p:txBody>
          <a:bodyPr wrap="square" rtlCol="0">
            <a:spAutoFit/>
          </a:bodyPr>
          <a:lstStyle/>
          <a:p>
            <a:r>
              <a:rPr lang="en-GB" sz="1000" dirty="0" smtClean="0"/>
              <a:t>The family will notify the Bereavement centre regarding the funeral type </a:t>
            </a:r>
            <a:r>
              <a:rPr lang="en-GB" sz="1000" dirty="0" err="1" smtClean="0"/>
              <a:t>ie</a:t>
            </a:r>
            <a:r>
              <a:rPr lang="en-GB" sz="1000" dirty="0" smtClean="0"/>
              <a:t> burial, Cremation or Repatriation. </a:t>
            </a:r>
          </a:p>
          <a:p>
            <a:r>
              <a:rPr lang="en-GB" sz="1000" dirty="0" smtClean="0"/>
              <a:t>Cremation will require cremation papers which the certifying Doctor is     usually responsible for and the Doctor will need to see the patient after death. </a:t>
            </a:r>
          </a:p>
          <a:p>
            <a:r>
              <a:rPr lang="en-GB" sz="1000" dirty="0" smtClean="0"/>
              <a:t> </a:t>
            </a:r>
          </a:p>
          <a:p>
            <a:r>
              <a:rPr lang="en-GB" sz="1000" dirty="0" smtClean="0"/>
              <a:t>Repatriation may require a free from infection form or a notice of infection form also completed by the certifying doctor. </a:t>
            </a:r>
          </a:p>
          <a:p>
            <a:r>
              <a:rPr lang="en-GB" sz="1000" dirty="0" smtClean="0"/>
              <a:t> </a:t>
            </a:r>
          </a:p>
          <a:p>
            <a:r>
              <a:rPr lang="en-GB" sz="1000" dirty="0" smtClean="0"/>
              <a:t>Payment for the above documents will be in cheque form and should be collected via the bereavement office (Wednesday-Friday only) </a:t>
            </a:r>
          </a:p>
          <a:p>
            <a:r>
              <a:rPr lang="en-GB" sz="1000" dirty="0" smtClean="0"/>
              <a:t> </a:t>
            </a:r>
          </a:p>
          <a:p>
            <a:r>
              <a:rPr lang="en-GB" sz="1000" dirty="0" smtClean="0"/>
              <a:t>EDL’s must be completed on the ward. The EDL should be completed as soon as possible for funding purposes and the recovery of monies for treatment received</a:t>
            </a:r>
          </a:p>
          <a:p>
            <a:endParaRPr lang="en-GB" sz="1000" dirty="0" smtClean="0"/>
          </a:p>
          <a:p>
            <a:endParaRPr lang="en-GB" sz="1000" dirty="0" smtClean="0"/>
          </a:p>
          <a:p>
            <a:r>
              <a:rPr lang="en-GB" sz="1000" b="1" dirty="0" smtClean="0"/>
              <a:t>If you have any further questions please contact: </a:t>
            </a:r>
          </a:p>
          <a:p>
            <a:r>
              <a:rPr lang="en-GB" sz="1000" b="1" dirty="0" smtClean="0"/>
              <a:t>Mortuary Services Team </a:t>
            </a:r>
          </a:p>
          <a:p>
            <a:endParaRPr lang="en-GB" sz="1000" b="1" dirty="0" smtClean="0"/>
          </a:p>
          <a:p>
            <a:r>
              <a:rPr lang="en-GB" sz="1000" b="1" dirty="0" smtClean="0"/>
              <a:t>Tel:	0207 188 3928</a:t>
            </a:r>
          </a:p>
          <a:p>
            <a:r>
              <a:rPr lang="en-GB" sz="1000" b="1" dirty="0" smtClean="0"/>
              <a:t>Email:  	:bereavement</a:t>
            </a:r>
            <a:endParaRPr lang="en-GB" sz="1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rPr>
              <a:t>Blood</a:t>
            </a:r>
            <a:r>
              <a:rPr kumimoji="0" lang="en-GB" sz="1800" b="0" i="0" u="none" strike="noStrike" kern="0" cap="none" spc="0" normalizeH="0" noProof="0" dirty="0" smtClean="0">
                <a:ln>
                  <a:noFill/>
                </a:ln>
                <a:solidFill>
                  <a:srgbClr val="0671BA"/>
                </a:solidFill>
                <a:effectLst/>
                <a:uLnTx/>
                <a:uFillTx/>
                <a:latin typeface="Arial" pitchFamily="34" charset="0"/>
                <a:ea typeface="+mj-ea"/>
                <a:cs typeface="Arial" pitchFamily="34" charset="0"/>
              </a:rPr>
              <a:t> Transfusion</a:t>
            </a:r>
            <a:endPar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endParaRPr>
          </a:p>
        </p:txBody>
      </p:sp>
      <p:sp>
        <p:nvSpPr>
          <p:cNvPr id="3" name="Rectangle 2"/>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1771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010" name="Picture 2"/>
          <p:cNvPicPr>
            <a:picLocks noChangeAspect="1" noChangeArrowheads="1"/>
          </p:cNvPicPr>
          <p:nvPr/>
        </p:nvPicPr>
        <p:blipFill>
          <a:blip r:embed="rId2" cstate="print"/>
          <a:srcRect/>
          <a:stretch>
            <a:fillRect/>
          </a:stretch>
        </p:blipFill>
        <p:spPr bwMode="auto">
          <a:xfrm>
            <a:off x="714348" y="1142984"/>
            <a:ext cx="3429024" cy="4844874"/>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cstate="print"/>
          <a:srcRect/>
          <a:stretch>
            <a:fillRect/>
          </a:stretch>
        </p:blipFill>
        <p:spPr bwMode="auto">
          <a:xfrm>
            <a:off x="5072066" y="1142984"/>
            <a:ext cx="3429024" cy="4818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kern="0" noProof="0" dirty="0" smtClean="0">
                <a:solidFill>
                  <a:srgbClr val="0671BA"/>
                </a:solidFill>
                <a:ea typeface="+mj-ea"/>
                <a:cs typeface="Arial" pitchFamily="34" charset="0"/>
              </a:rPr>
              <a:t>Blood Transfusion</a:t>
            </a:r>
            <a:endPar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endParaRPr>
          </a:p>
        </p:txBody>
      </p:sp>
      <p:sp>
        <p:nvSpPr>
          <p:cNvPr id="3" name="Rectangle 2"/>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1771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034" name="Picture 2"/>
          <p:cNvPicPr>
            <a:picLocks noChangeAspect="1" noChangeArrowheads="1"/>
          </p:cNvPicPr>
          <p:nvPr/>
        </p:nvPicPr>
        <p:blipFill>
          <a:blip r:embed="rId2" cstate="print"/>
          <a:srcRect/>
          <a:stretch>
            <a:fillRect/>
          </a:stretch>
        </p:blipFill>
        <p:spPr bwMode="auto">
          <a:xfrm rot="5400000">
            <a:off x="-42357" y="1828251"/>
            <a:ext cx="4857784" cy="3487249"/>
          </a:xfrm>
          <a:prstGeom prst="rect">
            <a:avLst/>
          </a:prstGeom>
          <a:noFill/>
          <a:ln w="9525">
            <a:noFill/>
            <a:miter lim="800000"/>
            <a:headEnd/>
            <a:tailEnd/>
          </a:ln>
          <a:effectLst/>
        </p:spPr>
      </p:pic>
      <p:sp>
        <p:nvSpPr>
          <p:cNvPr id="6" name="TextBox 5"/>
          <p:cNvSpPr txBox="1"/>
          <p:nvPr/>
        </p:nvSpPr>
        <p:spPr>
          <a:xfrm>
            <a:off x="4714876" y="1142984"/>
            <a:ext cx="4214842" cy="707886"/>
          </a:xfrm>
          <a:prstGeom prst="rect">
            <a:avLst/>
          </a:prstGeom>
          <a:noFill/>
        </p:spPr>
        <p:txBody>
          <a:bodyPr wrap="square" rtlCol="0">
            <a:spAutoFit/>
          </a:bodyPr>
          <a:lstStyle/>
          <a:p>
            <a:r>
              <a:rPr lang="en-GB" sz="1000" b="1" dirty="0" smtClean="0"/>
              <a:t>If you have any further questions please contact:</a:t>
            </a:r>
          </a:p>
          <a:p>
            <a:r>
              <a:rPr lang="en-GB" sz="1000" b="1" dirty="0" smtClean="0"/>
              <a:t>Transfusion Practitioners</a:t>
            </a:r>
          </a:p>
          <a:p>
            <a:r>
              <a:rPr lang="en-GB" sz="1000" b="1" dirty="0" smtClean="0"/>
              <a:t> </a:t>
            </a:r>
          </a:p>
          <a:p>
            <a:r>
              <a:rPr lang="en-GB" sz="1000" b="1" dirty="0" smtClean="0"/>
              <a:t>Tel ext:	 82720</a:t>
            </a:r>
            <a:endParaRPr lang="en-GB" sz="1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52000" y="642938"/>
            <a:ext cx="8715375" cy="357187"/>
          </a:xfrm>
          <a:prstGeom prst="rect">
            <a:avLst/>
          </a:prstGeom>
          <a:solidFill>
            <a:srgbClr val="DCE6F2"/>
          </a:solidFill>
        </p:spPr>
        <p:txBody>
          <a:bodyPr/>
          <a:lstStyle/>
          <a:p>
            <a:pPr lvl="0" eaLnBrk="0" hangingPunct="0">
              <a:defRPr/>
            </a:pPr>
            <a:r>
              <a:rPr lang="en-GB" kern="0" dirty="0" smtClean="0">
                <a:solidFill>
                  <a:srgbClr val="0671BA"/>
                </a:solidFill>
                <a:ea typeface="+mj-ea"/>
                <a:cs typeface="Arial" pitchFamily="34" charset="0"/>
              </a:rPr>
              <a:t>Library and Journals			</a:t>
            </a:r>
            <a:endPar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endParaRPr>
          </a:p>
        </p:txBody>
      </p:sp>
      <p:sp>
        <p:nvSpPr>
          <p:cNvPr id="6" name="Rectangle 5"/>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714876"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85720" y="1071547"/>
            <a:ext cx="4143404" cy="1654299"/>
          </a:xfrm>
          <a:prstGeom prst="rect">
            <a:avLst/>
          </a:prstGeom>
          <a:noFill/>
        </p:spPr>
        <p:txBody>
          <a:bodyPr wrap="square" rtlCol="0">
            <a:spAutoFit/>
          </a:bodyPr>
          <a:lstStyle/>
          <a:p>
            <a:r>
              <a:rPr lang="en-GB" sz="1050" dirty="0" smtClean="0"/>
              <a:t>Staff have access to KCL library facilities and journals. Below is a list of all the facilities available to you:</a:t>
            </a:r>
          </a:p>
          <a:p>
            <a:endParaRPr lang="en-GB" sz="1050" dirty="0" smtClean="0"/>
          </a:p>
          <a:p>
            <a:pPr>
              <a:buFontTx/>
              <a:buChar char="•"/>
            </a:pPr>
            <a:r>
              <a:rPr lang="en-GB" sz="1000" dirty="0" smtClean="0"/>
              <a:t> St </a:t>
            </a:r>
            <a:r>
              <a:rPr lang="en-GB" sz="1000" dirty="0" err="1" smtClean="0"/>
              <a:t>Thomas’</a:t>
            </a:r>
            <a:r>
              <a:rPr lang="en-GB" sz="1000" dirty="0" smtClean="0"/>
              <a:t> House (by the </a:t>
            </a:r>
            <a:r>
              <a:rPr lang="en-GB" sz="1000" dirty="0" err="1" smtClean="0"/>
              <a:t>Evelina</a:t>
            </a:r>
            <a:r>
              <a:rPr lang="en-GB" sz="1000" dirty="0" smtClean="0"/>
              <a:t>)</a:t>
            </a:r>
          </a:p>
          <a:p>
            <a:pPr>
              <a:buFontTx/>
              <a:buChar char="•"/>
            </a:pPr>
            <a:r>
              <a:rPr lang="en-GB" sz="1000" dirty="0" smtClean="0"/>
              <a:t> Knowledge &amp; Information Centre (KIC) near main lifts at </a:t>
            </a:r>
            <a:r>
              <a:rPr lang="en-GB" sz="1000" dirty="0" err="1" smtClean="0"/>
              <a:t>Tommies</a:t>
            </a:r>
            <a:endParaRPr lang="en-GB" sz="1000" dirty="0" smtClean="0"/>
          </a:p>
          <a:p>
            <a:pPr>
              <a:buFontTx/>
              <a:buChar char="•"/>
            </a:pPr>
            <a:r>
              <a:rPr lang="en-GB" sz="1000" dirty="0" smtClean="0"/>
              <a:t> 1</a:t>
            </a:r>
            <a:r>
              <a:rPr lang="en-GB" sz="1000" baseline="30000" dirty="0" smtClean="0"/>
              <a:t>st</a:t>
            </a:r>
            <a:r>
              <a:rPr lang="en-GB" sz="1000" dirty="0" smtClean="0"/>
              <a:t> floor New Hunt’s House (opposite Guy’s main entrance)</a:t>
            </a:r>
          </a:p>
          <a:p>
            <a:pPr>
              <a:buFontTx/>
              <a:buChar char="•"/>
            </a:pPr>
            <a:r>
              <a:rPr lang="en-GB" sz="1000" dirty="0" smtClean="0"/>
              <a:t> Wills Library (24 hours across from New Hunt’s House)</a:t>
            </a:r>
          </a:p>
          <a:p>
            <a:pPr>
              <a:buFontTx/>
              <a:buChar char="•"/>
            </a:pPr>
            <a:r>
              <a:rPr lang="en-GB" sz="1000" dirty="0" smtClean="0"/>
              <a:t> Other KCL Libraries – Denmark Hill, Waterloo, the </a:t>
            </a:r>
            <a:r>
              <a:rPr lang="en-GB" sz="1000" dirty="0" err="1" smtClean="0"/>
              <a:t>Maughan</a:t>
            </a:r>
            <a:endParaRPr lang="en-GB" sz="1000" dirty="0" smtClean="0"/>
          </a:p>
          <a:p>
            <a:pPr>
              <a:buFontTx/>
              <a:buChar char="•"/>
            </a:pPr>
            <a:r>
              <a:rPr lang="en-GB" sz="1000" dirty="0" smtClean="0"/>
              <a:t> Online via </a:t>
            </a:r>
            <a:r>
              <a:rPr lang="en-GB" sz="1000" dirty="0" smtClean="0">
                <a:hlinkClick r:id="rId2"/>
              </a:rPr>
              <a:t>www.evidence.nhs.uk</a:t>
            </a:r>
            <a:r>
              <a:rPr lang="en-GB" sz="1000" dirty="0" smtClean="0"/>
              <a:t> </a:t>
            </a:r>
          </a:p>
          <a:p>
            <a:endParaRPr lang="en-GB" sz="1000" b="1" dirty="0"/>
          </a:p>
        </p:txBody>
      </p:sp>
      <p:sp>
        <p:nvSpPr>
          <p:cNvPr id="10" name="TextBox 9"/>
          <p:cNvSpPr txBox="1"/>
          <p:nvPr/>
        </p:nvSpPr>
        <p:spPr>
          <a:xfrm>
            <a:off x="4714876" y="1071546"/>
            <a:ext cx="4214842" cy="1869743"/>
          </a:xfrm>
          <a:prstGeom prst="rect">
            <a:avLst/>
          </a:prstGeom>
          <a:noFill/>
        </p:spPr>
        <p:txBody>
          <a:bodyPr wrap="square" rtlCol="0">
            <a:spAutoFit/>
          </a:bodyPr>
          <a:lstStyle/>
          <a:p>
            <a:r>
              <a:rPr lang="en-GB" sz="1000" dirty="0" smtClean="0"/>
              <a:t>You can self register for access through </a:t>
            </a:r>
            <a:r>
              <a:rPr lang="en-GB" sz="1000" dirty="0" err="1" smtClean="0"/>
              <a:t>OpenAthens</a:t>
            </a:r>
            <a:r>
              <a:rPr lang="en-GB" sz="1000" dirty="0" smtClean="0"/>
              <a:t> (</a:t>
            </a:r>
            <a:r>
              <a:rPr lang="en-GB" sz="1000" dirty="0" smtClean="0">
                <a:hlinkClick r:id="rId3"/>
              </a:rPr>
              <a:t>www.athens.nhs.uk</a:t>
            </a:r>
            <a:r>
              <a:rPr lang="en-GB" sz="1000" dirty="0" smtClean="0"/>
              <a:t>) or for any self registration queries please contact </a:t>
            </a:r>
            <a:r>
              <a:rPr lang="en-GB" sz="1000" dirty="0" smtClean="0">
                <a:hlinkClick r:id="rId4"/>
              </a:rPr>
              <a:t>nhsenquiry@kcl.ac.uk</a:t>
            </a:r>
            <a:endParaRPr lang="en-GB" sz="1000" dirty="0" smtClean="0"/>
          </a:p>
          <a:p>
            <a:endParaRPr lang="en-GB" sz="1000" dirty="0" smtClean="0"/>
          </a:p>
          <a:p>
            <a:endParaRPr lang="en-GB" sz="1000" dirty="0" smtClean="0"/>
          </a:p>
          <a:p>
            <a:r>
              <a:rPr lang="en-GB" sz="1000" b="1" dirty="0" smtClean="0"/>
              <a:t>For training and support please contact </a:t>
            </a:r>
            <a:r>
              <a:rPr lang="en-GB" sz="1000" b="1" dirty="0" smtClean="0">
                <a:hlinkClick r:id="rId5"/>
              </a:rPr>
              <a:t>Alan.Fricker@kcl.ac.uk</a:t>
            </a:r>
            <a:endParaRPr lang="en-GB" sz="1000" b="1" dirty="0" smtClean="0"/>
          </a:p>
          <a:p>
            <a:endParaRPr lang="en-GB" sz="1000" b="1" dirty="0" smtClean="0"/>
          </a:p>
          <a:p>
            <a:r>
              <a:rPr lang="en-GB" sz="1000" b="1" dirty="0" smtClean="0"/>
              <a:t>For any other </a:t>
            </a:r>
            <a:r>
              <a:rPr lang="en-GB" sz="1000" b="1" dirty="0" err="1" smtClean="0"/>
              <a:t>quries</a:t>
            </a:r>
            <a:r>
              <a:rPr lang="en-GB" sz="1000" b="1" dirty="0" smtClean="0"/>
              <a:t> please visit </a:t>
            </a:r>
            <a:r>
              <a:rPr lang="en-GB" sz="1000" b="1" dirty="0" smtClean="0">
                <a:hlinkClick r:id="rId6"/>
              </a:rPr>
              <a:t>http://libguides.kcl.ac.uk/nhs</a:t>
            </a:r>
            <a:r>
              <a:rPr lang="en-GB" sz="1000" b="1" dirty="0" smtClean="0"/>
              <a:t> or email </a:t>
            </a:r>
            <a:r>
              <a:rPr lang="en-GB" sz="1000" b="1" dirty="0" smtClean="0">
                <a:hlinkClick r:id="rId7"/>
              </a:rPr>
              <a:t>libraryservices@kcl.ac.uk</a:t>
            </a:r>
            <a:r>
              <a:rPr lang="en-GB" sz="1000" b="1" dirty="0" smtClean="0"/>
              <a:t>  </a:t>
            </a:r>
          </a:p>
          <a:p>
            <a:endParaRPr lang="en-GB" sz="1050" dirty="0" smtClean="0"/>
          </a:p>
          <a:p>
            <a:r>
              <a:rPr lang="en-GB" sz="1050" dirty="0" smtClean="0"/>
              <a:t>  </a:t>
            </a:r>
            <a:endParaRPr lang="en-GB" sz="1050" dirty="0"/>
          </a:p>
        </p:txBody>
      </p:sp>
      <p:pic>
        <p:nvPicPr>
          <p:cNvPr id="11" name="Picture 2"/>
          <p:cNvPicPr>
            <a:picLocks noChangeAspect="1" noChangeArrowheads="1"/>
          </p:cNvPicPr>
          <p:nvPr/>
        </p:nvPicPr>
        <p:blipFill>
          <a:blip r:embed="rId8" cstate="print"/>
          <a:srcRect/>
          <a:stretch>
            <a:fillRect/>
          </a:stretch>
        </p:blipFill>
        <p:spPr bwMode="auto">
          <a:xfrm>
            <a:off x="500034" y="3286124"/>
            <a:ext cx="3844896"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kern="0" noProof="0" dirty="0" smtClean="0">
                <a:solidFill>
                  <a:srgbClr val="0671BA"/>
                </a:solidFill>
                <a:ea typeface="+mj-ea"/>
                <a:cs typeface="Arial" pitchFamily="34" charset="0"/>
              </a:rPr>
              <a:t>Apps to Download</a:t>
            </a:r>
            <a:endPar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endParaRPr>
          </a:p>
        </p:txBody>
      </p:sp>
      <p:sp>
        <p:nvSpPr>
          <p:cNvPr id="18" name="Rectangle 17"/>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64343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28596" y="1214422"/>
            <a:ext cx="4214842" cy="707886"/>
          </a:xfrm>
          <a:prstGeom prst="rect">
            <a:avLst/>
          </a:prstGeom>
          <a:noFill/>
        </p:spPr>
        <p:txBody>
          <a:bodyPr wrap="square" rtlCol="0">
            <a:spAutoFit/>
          </a:bodyPr>
          <a:lstStyle/>
          <a:p>
            <a:r>
              <a:rPr lang="en-GB" sz="1000" dirty="0" smtClean="0"/>
              <a:t>There are a range of Apps available to you that will help you in your role at the Trust.</a:t>
            </a:r>
          </a:p>
          <a:p>
            <a:r>
              <a:rPr lang="en-GB" sz="1000" dirty="0" smtClean="0"/>
              <a:t>These apps have been developed to support you and are available on Android and IOS.</a:t>
            </a:r>
          </a:p>
        </p:txBody>
      </p:sp>
      <p:pic>
        <p:nvPicPr>
          <p:cNvPr id="23" name="Picture 2" descr="http://bleeppod.com/wp-content/uploads/2014/10/bleeppod_blacklogo_3.png">
            <a:hlinkClick r:id="rId2"/>
          </p:cNvPr>
          <p:cNvPicPr>
            <a:picLocks noChangeAspect="1" noChangeArrowheads="1"/>
          </p:cNvPicPr>
          <p:nvPr/>
        </p:nvPicPr>
        <p:blipFill>
          <a:blip r:embed="rId3" cstate="print"/>
          <a:srcRect/>
          <a:stretch>
            <a:fillRect/>
          </a:stretch>
        </p:blipFill>
        <p:spPr bwMode="auto">
          <a:xfrm>
            <a:off x="1500166" y="2143116"/>
            <a:ext cx="1357322" cy="285038"/>
          </a:xfrm>
          <a:prstGeom prst="rect">
            <a:avLst/>
          </a:prstGeom>
          <a:noFill/>
        </p:spPr>
      </p:pic>
      <p:pic>
        <p:nvPicPr>
          <p:cNvPr id="24" name="Picture 5"/>
          <p:cNvPicPr>
            <a:picLocks noChangeAspect="1" noChangeArrowheads="1"/>
          </p:cNvPicPr>
          <p:nvPr/>
        </p:nvPicPr>
        <p:blipFill>
          <a:blip r:embed="rId4" cstate="print"/>
          <a:srcRect/>
          <a:stretch>
            <a:fillRect/>
          </a:stretch>
        </p:blipFill>
        <p:spPr bwMode="auto">
          <a:xfrm>
            <a:off x="3714744" y="1928802"/>
            <a:ext cx="571504" cy="1033108"/>
          </a:xfrm>
          <a:prstGeom prst="rect">
            <a:avLst/>
          </a:prstGeom>
          <a:noFill/>
          <a:ln w="9525">
            <a:noFill/>
            <a:miter lim="800000"/>
            <a:headEnd/>
            <a:tailEnd/>
          </a:ln>
          <a:effectLst/>
        </p:spPr>
      </p:pic>
      <p:sp>
        <p:nvSpPr>
          <p:cNvPr id="25" name="TextBox 24"/>
          <p:cNvSpPr txBox="1"/>
          <p:nvPr/>
        </p:nvSpPr>
        <p:spPr>
          <a:xfrm>
            <a:off x="285720" y="2571744"/>
            <a:ext cx="3071834" cy="400110"/>
          </a:xfrm>
          <a:prstGeom prst="rect">
            <a:avLst/>
          </a:prstGeom>
          <a:noFill/>
        </p:spPr>
        <p:txBody>
          <a:bodyPr wrap="square" rtlCol="0">
            <a:spAutoFit/>
          </a:bodyPr>
          <a:lstStyle/>
          <a:p>
            <a:r>
              <a:rPr lang="en-GB" sz="1000" dirty="0" err="1" smtClean="0"/>
              <a:t>BleepPod</a:t>
            </a:r>
            <a:r>
              <a:rPr lang="en-GB" sz="1000" dirty="0" smtClean="0"/>
              <a:t> is a directory for Bleep numbers at the Trust  and can be downloaded from the app store.</a:t>
            </a:r>
          </a:p>
        </p:txBody>
      </p:sp>
      <p:pic>
        <p:nvPicPr>
          <p:cNvPr id="28" name="Picture 8"/>
          <p:cNvPicPr>
            <a:picLocks noChangeAspect="1" noChangeArrowheads="1"/>
          </p:cNvPicPr>
          <p:nvPr/>
        </p:nvPicPr>
        <p:blipFill>
          <a:blip r:embed="rId5" cstate="print"/>
          <a:srcRect/>
          <a:stretch>
            <a:fillRect/>
          </a:stretch>
        </p:blipFill>
        <p:spPr bwMode="auto">
          <a:xfrm>
            <a:off x="7500958" y="5214950"/>
            <a:ext cx="1235105" cy="797808"/>
          </a:xfrm>
          <a:prstGeom prst="rect">
            <a:avLst/>
          </a:prstGeom>
          <a:noFill/>
          <a:ln w="9525" algn="in">
            <a:noFill/>
            <a:miter lim="800000"/>
            <a:headEnd/>
            <a:tailEnd/>
          </a:ln>
          <a:effectLst/>
        </p:spPr>
      </p:pic>
      <p:pic>
        <p:nvPicPr>
          <p:cNvPr id="29" name="Picture 9" descr="Available on the App store">
            <a:hlinkClick r:id="rId6"/>
          </p:cNvPr>
          <p:cNvPicPr>
            <a:picLocks noChangeAspect="1" noChangeArrowheads="1"/>
          </p:cNvPicPr>
          <p:nvPr/>
        </p:nvPicPr>
        <p:blipFill>
          <a:blip r:embed="rId7" cstate="print"/>
          <a:srcRect/>
          <a:stretch>
            <a:fillRect/>
          </a:stretch>
        </p:blipFill>
        <p:spPr bwMode="auto">
          <a:xfrm>
            <a:off x="4929190" y="5286388"/>
            <a:ext cx="142876" cy="142876"/>
          </a:xfrm>
          <a:prstGeom prst="rect">
            <a:avLst/>
          </a:prstGeom>
          <a:noFill/>
          <a:ln w="9525" algn="in">
            <a:noFill/>
            <a:miter lim="800000"/>
            <a:headEnd/>
            <a:tailEnd/>
          </a:ln>
        </p:spPr>
      </p:pic>
      <p:pic>
        <p:nvPicPr>
          <p:cNvPr id="30" name="Picture 10" descr="Available on Google Play">
            <a:hlinkClick r:id="rId8"/>
          </p:cNvPr>
          <p:cNvPicPr>
            <a:picLocks noChangeAspect="1" noChangeArrowheads="1"/>
          </p:cNvPicPr>
          <p:nvPr/>
        </p:nvPicPr>
        <p:blipFill>
          <a:blip r:embed="rId9" cstate="print"/>
          <a:srcRect/>
          <a:stretch>
            <a:fillRect/>
          </a:stretch>
        </p:blipFill>
        <p:spPr bwMode="auto">
          <a:xfrm>
            <a:off x="4714876" y="5286388"/>
            <a:ext cx="142875" cy="142875"/>
          </a:xfrm>
          <a:prstGeom prst="rect">
            <a:avLst/>
          </a:prstGeom>
          <a:noFill/>
          <a:ln w="9525" algn="in">
            <a:noFill/>
            <a:miter lim="800000"/>
            <a:headEnd/>
            <a:tailEnd/>
          </a:ln>
        </p:spPr>
      </p:pic>
      <p:pic>
        <p:nvPicPr>
          <p:cNvPr id="31" name="Picture 9" descr="Available on the App store">
            <a:hlinkClick r:id="rId6"/>
          </p:cNvPr>
          <p:cNvPicPr>
            <a:picLocks noChangeAspect="1" noChangeArrowheads="1"/>
          </p:cNvPicPr>
          <p:nvPr/>
        </p:nvPicPr>
        <p:blipFill>
          <a:blip r:embed="rId7" cstate="print"/>
          <a:srcRect/>
          <a:stretch>
            <a:fillRect/>
          </a:stretch>
        </p:blipFill>
        <p:spPr bwMode="auto">
          <a:xfrm>
            <a:off x="4143372" y="3000372"/>
            <a:ext cx="142876" cy="142876"/>
          </a:xfrm>
          <a:prstGeom prst="rect">
            <a:avLst/>
          </a:prstGeom>
          <a:noFill/>
          <a:ln w="9525" algn="in">
            <a:noFill/>
            <a:miter lim="800000"/>
            <a:headEnd/>
            <a:tailEnd/>
          </a:ln>
        </p:spPr>
      </p:pic>
      <p:pic>
        <p:nvPicPr>
          <p:cNvPr id="32" name="Picture 10" descr="Available on Google Play">
            <a:hlinkClick r:id="rId8"/>
          </p:cNvPr>
          <p:cNvPicPr>
            <a:picLocks noChangeAspect="1" noChangeArrowheads="1"/>
          </p:cNvPicPr>
          <p:nvPr/>
        </p:nvPicPr>
        <p:blipFill>
          <a:blip r:embed="rId9" cstate="print"/>
          <a:srcRect/>
          <a:stretch>
            <a:fillRect/>
          </a:stretch>
        </p:blipFill>
        <p:spPr bwMode="auto">
          <a:xfrm>
            <a:off x="3929058" y="3000372"/>
            <a:ext cx="142875" cy="142875"/>
          </a:xfrm>
          <a:prstGeom prst="rect">
            <a:avLst/>
          </a:prstGeom>
          <a:noFill/>
          <a:ln w="9525" algn="in">
            <a:noFill/>
            <a:miter lim="800000"/>
            <a:headEnd/>
            <a:tailEnd/>
          </a:ln>
        </p:spPr>
      </p:pic>
      <p:sp>
        <p:nvSpPr>
          <p:cNvPr id="33" name="Text Box 6"/>
          <p:cNvSpPr txBox="1">
            <a:spLocks noChangeArrowheads="1"/>
          </p:cNvSpPr>
          <p:nvPr/>
        </p:nvSpPr>
        <p:spPr bwMode="auto">
          <a:xfrm>
            <a:off x="1500166" y="4429132"/>
            <a:ext cx="2357422" cy="1477328"/>
          </a:xfrm>
          <a:prstGeom prst="rect">
            <a:avLst/>
          </a:prstGeom>
          <a:noFill/>
          <a:ln w="9525">
            <a:noFill/>
            <a:miter lim="800000"/>
            <a:headEnd/>
            <a:tailEnd/>
          </a:ln>
          <a:effectLst/>
        </p:spPr>
        <p:txBody>
          <a:bodyPr wrap="square">
            <a:spAutoFit/>
          </a:bodyPr>
          <a:lstStyle/>
          <a:p>
            <a:r>
              <a:rPr lang="en-GB" sz="1000" b="1" dirty="0">
                <a:solidFill>
                  <a:schemeClr val="tx1"/>
                </a:solidFill>
              </a:rPr>
              <a:t>Infections</a:t>
            </a:r>
            <a:r>
              <a:rPr lang="en-GB" sz="1000" dirty="0">
                <a:solidFill>
                  <a:schemeClr val="tx1"/>
                </a:solidFill>
              </a:rPr>
              <a:t>: the antimicrobial prescribing smart phone app for Guy’s &amp; St Thomas</a:t>
            </a:r>
            <a:r>
              <a:rPr lang="en-GB" sz="1000" dirty="0" smtClean="0">
                <a:solidFill>
                  <a:schemeClr val="tx1"/>
                </a:solidFill>
              </a:rPr>
              <a:t>’ f</a:t>
            </a:r>
            <a:r>
              <a:rPr lang="en-GB" sz="1000" dirty="0" smtClean="0"/>
              <a:t>or </a:t>
            </a:r>
            <a:r>
              <a:rPr lang="en-GB" sz="1000" b="1" dirty="0" err="1" smtClean="0"/>
              <a:t>iPhone</a:t>
            </a:r>
            <a:r>
              <a:rPr lang="en-GB" sz="1000" b="1" dirty="0" smtClean="0"/>
              <a:t>, </a:t>
            </a:r>
            <a:r>
              <a:rPr lang="en-GB" sz="1000" b="1" dirty="0" err="1" smtClean="0"/>
              <a:t>iPad</a:t>
            </a:r>
            <a:r>
              <a:rPr lang="en-GB" sz="1000" b="1" dirty="0" smtClean="0"/>
              <a:t> &amp; iPod Touch</a:t>
            </a:r>
            <a:r>
              <a:rPr lang="en-GB" sz="1000" dirty="0" smtClean="0"/>
              <a:t> running </a:t>
            </a:r>
            <a:r>
              <a:rPr lang="en-GB" sz="1000" dirty="0" err="1" smtClean="0"/>
              <a:t>iOS</a:t>
            </a:r>
            <a:r>
              <a:rPr lang="en-GB" sz="1000" dirty="0" smtClean="0"/>
              <a:t> 6.0 or later.</a:t>
            </a:r>
          </a:p>
          <a:p>
            <a:r>
              <a:rPr lang="en-GB" sz="1000" dirty="0" smtClean="0"/>
              <a:t>Android version coming soon.</a:t>
            </a:r>
          </a:p>
          <a:p>
            <a:r>
              <a:rPr lang="en-GB" sz="1000" dirty="0" smtClean="0"/>
              <a:t>Enter the password ‘infection’ in the settings menu to unlock additional content</a:t>
            </a:r>
          </a:p>
          <a:p>
            <a:endParaRPr lang="en-GB" sz="1000" dirty="0">
              <a:solidFill>
                <a:schemeClr val="tx1"/>
              </a:solidFill>
            </a:endParaRPr>
          </a:p>
        </p:txBody>
      </p:sp>
      <p:pic>
        <p:nvPicPr>
          <p:cNvPr id="34" name="Picture 3" descr="screenshot_guidelines"/>
          <p:cNvPicPr>
            <a:picLocks noChangeAspect="1" noChangeArrowheads="1"/>
          </p:cNvPicPr>
          <p:nvPr/>
        </p:nvPicPr>
        <p:blipFill>
          <a:blip r:embed="rId10" cstate="print"/>
          <a:srcRect/>
          <a:stretch>
            <a:fillRect/>
          </a:stretch>
        </p:blipFill>
        <p:spPr bwMode="auto">
          <a:xfrm>
            <a:off x="357158" y="4286256"/>
            <a:ext cx="858289" cy="1857388"/>
          </a:xfrm>
          <a:prstGeom prst="rect">
            <a:avLst/>
          </a:prstGeom>
          <a:noFill/>
        </p:spPr>
      </p:pic>
      <p:pic>
        <p:nvPicPr>
          <p:cNvPr id="35" name="Picture 2" descr="iPhoneIcon_Big"/>
          <p:cNvPicPr>
            <a:picLocks noChangeAspect="1" noChangeArrowheads="1"/>
          </p:cNvPicPr>
          <p:nvPr/>
        </p:nvPicPr>
        <p:blipFill>
          <a:blip r:embed="rId11" cstate="print"/>
          <a:srcRect/>
          <a:stretch>
            <a:fillRect/>
          </a:stretch>
        </p:blipFill>
        <p:spPr bwMode="auto">
          <a:xfrm>
            <a:off x="3714744" y="5072074"/>
            <a:ext cx="702474" cy="714380"/>
          </a:xfrm>
          <a:prstGeom prst="rect">
            <a:avLst/>
          </a:prstGeom>
          <a:noFill/>
        </p:spPr>
      </p:pic>
      <p:sp>
        <p:nvSpPr>
          <p:cNvPr id="44046" name="Text Box 14"/>
          <p:cNvSpPr txBox="1">
            <a:spLocks noChangeArrowheads="1"/>
          </p:cNvSpPr>
          <p:nvPr/>
        </p:nvSpPr>
        <p:spPr bwMode="auto">
          <a:xfrm>
            <a:off x="7143768" y="1142984"/>
            <a:ext cx="1768471" cy="92869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Arial" pitchFamily="34" charset="0"/>
              </a:rPr>
              <a:t>Get the latest news, information, videos and much more from Careflow, or use it to communicate your ideas to the </a:t>
            </a:r>
            <a:r>
              <a:rPr kumimoji="0" lang="en-GB" sz="1000" b="1" i="0" u="none" strike="noStrike" cap="none" normalizeH="0" baseline="0" smtClean="0">
                <a:ln>
                  <a:noFill/>
                </a:ln>
                <a:solidFill>
                  <a:srgbClr val="000000"/>
                </a:solidFill>
                <a:effectLst/>
                <a:latin typeface="Arial" pitchFamily="34" charset="0"/>
              </a:rPr>
              <a:t>trust and your </a:t>
            </a:r>
            <a:r>
              <a:rPr kumimoji="0" lang="en-GB" sz="1000" b="1" i="0" u="none" strike="noStrike" cap="none" normalizeH="0" baseline="0" dirty="0" smtClean="0">
                <a:ln>
                  <a:noFill/>
                </a:ln>
                <a:solidFill>
                  <a:srgbClr val="000000"/>
                </a:solidFill>
                <a:effectLst/>
                <a:latin typeface="Arial" pitchFamily="34" charset="0"/>
              </a:rPr>
              <a:t>teams.</a:t>
            </a:r>
            <a:endParaRPr kumimoji="0" lang="en-US" sz="1050" b="0" i="0" u="none" strike="noStrike" cap="none" normalizeH="0" baseline="0" dirty="0" smtClean="0">
              <a:ln>
                <a:noFill/>
              </a:ln>
              <a:solidFill>
                <a:schemeClr val="tx1"/>
              </a:solidFill>
              <a:effectLst/>
              <a:latin typeface="Arial" pitchFamily="34" charset="0"/>
            </a:endParaRPr>
          </a:p>
        </p:txBody>
      </p:sp>
      <p:pic>
        <p:nvPicPr>
          <p:cNvPr id="44047" name="Picture 15" descr="CareflowConnect"/>
          <p:cNvPicPr>
            <a:picLocks noChangeAspect="1" noChangeArrowheads="1"/>
          </p:cNvPicPr>
          <p:nvPr/>
        </p:nvPicPr>
        <p:blipFill>
          <a:blip r:embed="rId12" cstate="print"/>
          <a:srcRect/>
          <a:stretch>
            <a:fillRect/>
          </a:stretch>
        </p:blipFill>
        <p:spPr bwMode="auto">
          <a:xfrm>
            <a:off x="4786314" y="1142985"/>
            <a:ext cx="1357322" cy="848514"/>
          </a:xfrm>
          <a:prstGeom prst="rect">
            <a:avLst/>
          </a:prstGeom>
          <a:noFill/>
          <a:ln w="9525" algn="in">
            <a:noFill/>
            <a:miter lim="800000"/>
            <a:headEnd/>
            <a:tailEnd/>
          </a:ln>
        </p:spPr>
      </p:pic>
      <p:sp>
        <p:nvSpPr>
          <p:cNvPr id="44048" name="Text Box 16"/>
          <p:cNvSpPr txBox="1">
            <a:spLocks noChangeArrowheads="1"/>
          </p:cNvSpPr>
          <p:nvPr/>
        </p:nvSpPr>
        <p:spPr bwMode="auto">
          <a:xfrm>
            <a:off x="4786314" y="2285992"/>
            <a:ext cx="4138612" cy="97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GB" sz="1000" b="1" i="0" u="none" strike="noStrike" cap="none" normalizeH="0" baseline="0" dirty="0" smtClean="0">
                <a:ln>
                  <a:noFill/>
                </a:ln>
                <a:solidFill>
                  <a:srgbClr val="000000"/>
                </a:solidFill>
                <a:effectLst/>
                <a:latin typeface="Arial" pitchFamily="34" charset="0"/>
              </a:rPr>
              <a:t>Real-Time Clinical Alerts</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GB" sz="900" b="0" i="0" u="none" strike="noStrike" cap="none" normalizeH="0" baseline="0" dirty="0" smtClean="0">
                <a:ln>
                  <a:noFill/>
                </a:ln>
                <a:solidFill>
                  <a:srgbClr val="000000"/>
                </a:solidFill>
                <a:effectLst/>
                <a:latin typeface="Arial" pitchFamily="34" charset="0"/>
              </a:rPr>
              <a:t>Push vital patient information to care teams instantly, delivering the right data at the right time to the right people. We make it easy to integrate your existing data systems and mobilise automated alerts. </a:t>
            </a:r>
            <a:endParaRPr kumimoji="0" lang="en-US" sz="1800" b="0" i="0" u="none" strike="noStrike" cap="none" normalizeH="0" baseline="0" dirty="0" smtClean="0">
              <a:ln>
                <a:noFill/>
              </a:ln>
              <a:solidFill>
                <a:schemeClr val="tx1"/>
              </a:solidFill>
              <a:effectLst/>
              <a:latin typeface="Arial" pitchFamily="34" charset="0"/>
            </a:endParaRPr>
          </a:p>
        </p:txBody>
      </p:sp>
      <p:sp>
        <p:nvSpPr>
          <p:cNvPr id="44049" name="Text Box 17"/>
          <p:cNvSpPr txBox="1">
            <a:spLocks noChangeArrowheads="1"/>
          </p:cNvSpPr>
          <p:nvPr/>
        </p:nvSpPr>
        <p:spPr bwMode="auto">
          <a:xfrm>
            <a:off x="4786314" y="3286124"/>
            <a:ext cx="4138612" cy="97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GB" sz="1000" b="1" i="0" u="none" strike="noStrike" cap="none" normalizeH="0" baseline="0" dirty="0" smtClean="0">
                <a:ln>
                  <a:noFill/>
                </a:ln>
                <a:solidFill>
                  <a:srgbClr val="000000"/>
                </a:solidFill>
                <a:effectLst/>
                <a:latin typeface="Arial" pitchFamily="34" charset="0"/>
              </a:rPr>
              <a:t>Mobile care coordination</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GB" sz="900" i="0" u="none" strike="noStrike" cap="none" normalizeH="0" baseline="0" dirty="0" smtClean="0">
                <a:ln>
                  <a:noFill/>
                </a:ln>
                <a:solidFill>
                  <a:srgbClr val="000000"/>
                </a:solidFill>
                <a:effectLst/>
                <a:latin typeface="Arial" pitchFamily="34" charset="0"/>
              </a:rPr>
              <a:t>Bring care teams together, wherever they are. Careflow Connect establishes conversations around the patient’s care and updates the care team in real-time for quicker decision making, continuous handover and safer referrals. </a:t>
            </a:r>
            <a:endParaRPr kumimoji="0" lang="en-US" sz="1800" i="0" u="none" strike="noStrike" cap="none" normalizeH="0" baseline="0" dirty="0" smtClean="0">
              <a:ln>
                <a:noFill/>
              </a:ln>
              <a:solidFill>
                <a:schemeClr val="tx1"/>
              </a:solidFill>
              <a:effectLst/>
              <a:latin typeface="Arial" pitchFamily="34" charset="0"/>
            </a:endParaRPr>
          </a:p>
        </p:txBody>
      </p:sp>
      <p:sp>
        <p:nvSpPr>
          <p:cNvPr id="44050" name="Text Box 18"/>
          <p:cNvSpPr txBox="1">
            <a:spLocks noChangeArrowheads="1"/>
          </p:cNvSpPr>
          <p:nvPr/>
        </p:nvSpPr>
        <p:spPr bwMode="auto">
          <a:xfrm>
            <a:off x="4714876" y="4286256"/>
            <a:ext cx="4138612" cy="90011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GB" sz="1000" b="1" i="0" u="none" strike="noStrike" cap="none" normalizeH="0" baseline="0" dirty="0" smtClean="0">
                <a:ln>
                  <a:noFill/>
                </a:ln>
                <a:solidFill>
                  <a:srgbClr val="000000"/>
                </a:solidFill>
                <a:effectLst/>
                <a:latin typeface="Arial" pitchFamily="34" charset="0"/>
              </a:rPr>
              <a:t>Keeping patient data safe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GB" sz="900" i="0" u="none" strike="noStrike" cap="none" normalizeH="0" baseline="0" dirty="0" smtClean="0">
                <a:ln>
                  <a:noFill/>
                </a:ln>
                <a:solidFill>
                  <a:srgbClr val="000000"/>
                </a:solidFill>
                <a:effectLst/>
                <a:latin typeface="Arial" pitchFamily="34" charset="0"/>
              </a:rPr>
              <a:t>Developed with strict security and information governance requirements for healthcare at its core, Careflow Connect provides secure and audited messaging meeting the highest compliance standards worldwide. </a:t>
            </a:r>
            <a:endParaRPr kumimoji="0" lang="en-US" sz="1800" i="0" u="none" strike="noStrike" cap="none" normalizeH="0" baseline="0" dirty="0" smtClean="0">
              <a:ln>
                <a:noFill/>
              </a:ln>
              <a:solidFill>
                <a:schemeClr val="tx1"/>
              </a:solidFill>
              <a:effectLst/>
              <a:latin typeface="Arial" pitchFamily="34" charset="0"/>
            </a:endParaRPr>
          </a:p>
        </p:txBody>
      </p:sp>
      <p:pic>
        <p:nvPicPr>
          <p:cNvPr id="44051" name="Picture 19" descr="icon-phone"/>
          <p:cNvPicPr>
            <a:picLocks noChangeAspect="1" noChangeArrowheads="1"/>
          </p:cNvPicPr>
          <p:nvPr/>
        </p:nvPicPr>
        <p:blipFill>
          <a:blip r:embed="rId13" cstate="print"/>
          <a:srcRect/>
          <a:stretch>
            <a:fillRect/>
          </a:stretch>
        </p:blipFill>
        <p:spPr bwMode="auto">
          <a:xfrm>
            <a:off x="6357950" y="2143116"/>
            <a:ext cx="531812" cy="531812"/>
          </a:xfrm>
          <a:prstGeom prst="rect">
            <a:avLst/>
          </a:prstGeom>
          <a:noFill/>
          <a:ln w="9525" algn="in">
            <a:noFill/>
            <a:miter lim="800000"/>
            <a:headEnd/>
            <a:tailEnd/>
          </a:ln>
        </p:spPr>
      </p:pic>
      <p:pic>
        <p:nvPicPr>
          <p:cNvPr id="44052" name="Picture 20" descr="icon-people"/>
          <p:cNvPicPr>
            <a:picLocks noChangeAspect="1" noChangeArrowheads="1"/>
          </p:cNvPicPr>
          <p:nvPr/>
        </p:nvPicPr>
        <p:blipFill>
          <a:blip r:embed="rId14" cstate="print"/>
          <a:srcRect/>
          <a:stretch>
            <a:fillRect/>
          </a:stretch>
        </p:blipFill>
        <p:spPr bwMode="auto">
          <a:xfrm>
            <a:off x="6357950" y="3071810"/>
            <a:ext cx="541337" cy="539750"/>
          </a:xfrm>
          <a:prstGeom prst="rect">
            <a:avLst/>
          </a:prstGeom>
          <a:noFill/>
          <a:ln w="9525" algn="in">
            <a:noFill/>
            <a:miter lim="800000"/>
            <a:headEnd/>
            <a:tailEnd/>
          </a:ln>
        </p:spPr>
      </p:pic>
      <p:pic>
        <p:nvPicPr>
          <p:cNvPr id="44053" name="Picture 21" descr="icon-secure"/>
          <p:cNvPicPr>
            <a:picLocks noChangeAspect="1" noChangeArrowheads="1"/>
          </p:cNvPicPr>
          <p:nvPr/>
        </p:nvPicPr>
        <p:blipFill>
          <a:blip r:embed="rId15" cstate="print"/>
          <a:srcRect/>
          <a:stretch>
            <a:fillRect/>
          </a:stretch>
        </p:blipFill>
        <p:spPr bwMode="auto">
          <a:xfrm>
            <a:off x="6357950" y="4071942"/>
            <a:ext cx="541337" cy="539750"/>
          </a:xfrm>
          <a:prstGeom prst="rect">
            <a:avLst/>
          </a:prstGeom>
          <a:noFill/>
          <a:ln w="9525" algn="in">
            <a:noFill/>
            <a:miter lim="800000"/>
            <a:headEnd/>
            <a:tailEnd/>
          </a:ln>
        </p:spPr>
      </p:pic>
      <p:sp>
        <p:nvSpPr>
          <p:cNvPr id="44054" name="Text Box 22"/>
          <p:cNvSpPr txBox="1">
            <a:spLocks noChangeArrowheads="1"/>
          </p:cNvSpPr>
          <p:nvPr/>
        </p:nvSpPr>
        <p:spPr bwMode="auto">
          <a:xfrm>
            <a:off x="4643439" y="5572140"/>
            <a:ext cx="2786082" cy="5048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Arial" pitchFamily="34" charset="0"/>
              </a:rPr>
              <a:t>Register for Careflow on the web at www.careflowconnect.com  or download the app.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642910" y="642918"/>
            <a:ext cx="7858180" cy="5534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571472" y="642918"/>
            <a:ext cx="8001056" cy="56502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kern="0" dirty="0" smtClean="0">
                <a:solidFill>
                  <a:srgbClr val="0671BA"/>
                </a:solidFill>
                <a:ea typeface="+mj-ea"/>
                <a:cs typeface="Arial" pitchFamily="34" charset="0"/>
              </a:rPr>
              <a:t>Welcome to Guy’s and St </a:t>
            </a:r>
            <a:r>
              <a:rPr lang="en-GB" kern="0" dirty="0" err="1" smtClean="0">
                <a:solidFill>
                  <a:srgbClr val="0671BA"/>
                </a:solidFill>
                <a:ea typeface="+mj-ea"/>
                <a:cs typeface="Arial" pitchFamily="34" charset="0"/>
              </a:rPr>
              <a:t>Thomas’</a:t>
            </a:r>
            <a:endPar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endParaRPr>
          </a:p>
        </p:txBody>
      </p:sp>
      <p:sp>
        <p:nvSpPr>
          <p:cNvPr id="3" name="Rectangle 2"/>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14282" y="1071546"/>
            <a:ext cx="4071966" cy="4862870"/>
          </a:xfrm>
          <a:prstGeom prst="rect">
            <a:avLst/>
          </a:prstGeom>
          <a:noFill/>
        </p:spPr>
        <p:txBody>
          <a:bodyPr wrap="square" rtlCol="0">
            <a:spAutoFit/>
          </a:bodyPr>
          <a:lstStyle/>
          <a:p>
            <a:r>
              <a:rPr lang="en-GB" sz="1000" dirty="0" smtClean="0"/>
              <a:t>This booklet has been developed to provide you with important information that will help you clinically.  </a:t>
            </a:r>
          </a:p>
          <a:p>
            <a:endParaRPr lang="en-GB" sz="1000" dirty="0" smtClean="0"/>
          </a:p>
          <a:p>
            <a:endParaRPr lang="en-GB" sz="1000" dirty="0" smtClean="0"/>
          </a:p>
          <a:p>
            <a:r>
              <a:rPr lang="en-GB" sz="1000" dirty="0" smtClean="0"/>
              <a:t>This booklet covers the following:</a:t>
            </a:r>
          </a:p>
          <a:p>
            <a:endParaRPr lang="en-GB" sz="1000" dirty="0" smtClean="0"/>
          </a:p>
          <a:p>
            <a:endParaRPr lang="en-GB" sz="1000" dirty="0" smtClean="0"/>
          </a:p>
          <a:p>
            <a:r>
              <a:rPr lang="en-GB" sz="1000" b="1" dirty="0" smtClean="0"/>
              <a:t>	Handover Flowchart</a:t>
            </a:r>
          </a:p>
          <a:p>
            <a:endParaRPr lang="en-GB" sz="1000" b="1" dirty="0" smtClean="0"/>
          </a:p>
          <a:p>
            <a:r>
              <a:rPr lang="en-GB" sz="1000" b="1" dirty="0" smtClean="0"/>
              <a:t>	Handover Process</a:t>
            </a:r>
          </a:p>
          <a:p>
            <a:r>
              <a:rPr lang="en-GB" sz="1000" b="1" dirty="0" smtClean="0"/>
              <a:t>	</a:t>
            </a:r>
          </a:p>
          <a:p>
            <a:r>
              <a:rPr lang="en-GB" sz="1000" b="1" dirty="0" smtClean="0"/>
              <a:t>	E- Noting</a:t>
            </a:r>
          </a:p>
          <a:p>
            <a:endParaRPr lang="en-GB" sz="1000" b="1" dirty="0" smtClean="0"/>
          </a:p>
          <a:p>
            <a:r>
              <a:rPr lang="en-GB" sz="1000" b="1" dirty="0" smtClean="0"/>
              <a:t>	Incident Reporting</a:t>
            </a:r>
          </a:p>
          <a:p>
            <a:endParaRPr lang="en-GB" sz="1000" b="1" dirty="0" smtClean="0"/>
          </a:p>
          <a:p>
            <a:r>
              <a:rPr lang="en-GB" sz="1000" b="1" dirty="0" smtClean="0"/>
              <a:t>	Major Incidents</a:t>
            </a:r>
          </a:p>
          <a:p>
            <a:endParaRPr lang="en-GB" sz="1000" b="1" dirty="0" smtClean="0"/>
          </a:p>
          <a:p>
            <a:pPr lvl="0"/>
            <a:r>
              <a:rPr lang="en-GB" sz="1000" b="1" kern="0" dirty="0" smtClean="0">
                <a:cs typeface="Arial" pitchFamily="34" charset="0"/>
              </a:rPr>
              <a:t>	Mortuary Services</a:t>
            </a:r>
          </a:p>
          <a:p>
            <a:pPr lvl="0"/>
            <a:endParaRPr lang="en-GB" sz="1000" b="1" kern="0" dirty="0" smtClean="0">
              <a:cs typeface="Arial" pitchFamily="34" charset="0"/>
            </a:endParaRPr>
          </a:p>
          <a:p>
            <a:pPr lvl="0"/>
            <a:r>
              <a:rPr lang="en-GB" sz="1000" b="1" kern="0" dirty="0" smtClean="0">
                <a:cs typeface="Arial" pitchFamily="34" charset="0"/>
              </a:rPr>
              <a:t>	Bereavement Services</a:t>
            </a:r>
          </a:p>
          <a:p>
            <a:pPr lvl="0"/>
            <a:endParaRPr lang="en-GB" sz="1000" b="1" kern="0" dirty="0" smtClean="0">
              <a:cs typeface="Arial" pitchFamily="34" charset="0"/>
            </a:endParaRPr>
          </a:p>
          <a:p>
            <a:pPr lvl="0"/>
            <a:r>
              <a:rPr lang="en-GB" sz="1000" b="1" kern="0" dirty="0" smtClean="0">
                <a:cs typeface="Arial" pitchFamily="34" charset="0"/>
              </a:rPr>
              <a:t>	Blood Transfusion</a:t>
            </a:r>
          </a:p>
          <a:p>
            <a:pPr lvl="0"/>
            <a:endParaRPr lang="en-GB" sz="1000" b="1" kern="0" dirty="0" smtClean="0">
              <a:cs typeface="Arial" pitchFamily="34" charset="0"/>
            </a:endParaRPr>
          </a:p>
          <a:p>
            <a:pPr lvl="0"/>
            <a:r>
              <a:rPr lang="en-GB" sz="1000" b="1" kern="0" dirty="0" smtClean="0">
                <a:cs typeface="Arial" pitchFamily="34" charset="0"/>
              </a:rPr>
              <a:t>	Library and Journals</a:t>
            </a:r>
          </a:p>
          <a:p>
            <a:pPr lvl="0"/>
            <a:endParaRPr lang="en-GB" sz="1000" b="1" kern="0" dirty="0" smtClean="0">
              <a:cs typeface="Arial" pitchFamily="34" charset="0"/>
            </a:endParaRPr>
          </a:p>
          <a:p>
            <a:pPr lvl="0"/>
            <a:r>
              <a:rPr lang="en-GB" sz="1000" b="1" kern="0" dirty="0" smtClean="0">
                <a:cs typeface="Arial" pitchFamily="34" charset="0"/>
              </a:rPr>
              <a:t>	Apps to Download</a:t>
            </a:r>
          </a:p>
          <a:p>
            <a:pPr lvl="0"/>
            <a:endParaRPr lang="en-GB" sz="1000" b="1" kern="0" dirty="0" smtClean="0">
              <a:cs typeface="Arial" pitchFamily="34" charset="0"/>
            </a:endParaRPr>
          </a:p>
          <a:p>
            <a:pPr lvl="0"/>
            <a:r>
              <a:rPr lang="en-GB" sz="1000" b="1" kern="0" dirty="0" smtClean="0">
                <a:cs typeface="Arial" pitchFamily="34" charset="0"/>
              </a:rPr>
              <a:t>	Maps</a:t>
            </a:r>
          </a:p>
          <a:p>
            <a:pPr lvl="0"/>
            <a:endParaRPr lang="en-GB" sz="1000" kern="0" dirty="0" smtClean="0">
              <a:solidFill>
                <a:srgbClr val="0671BA"/>
              </a:solidFill>
              <a:cs typeface="Arial" pitchFamily="34" charset="0"/>
            </a:endParaRPr>
          </a:p>
          <a:p>
            <a:endParaRPr lang="en-GB" sz="1000" b="1" dirty="0" smtClean="0"/>
          </a:p>
          <a:p>
            <a:endParaRPr lang="en-GB" sz="1000" dirty="0"/>
          </a:p>
        </p:txBody>
      </p:sp>
      <p:sp>
        <p:nvSpPr>
          <p:cNvPr id="5" name="Rectangle 4"/>
          <p:cNvSpPr/>
          <p:nvPr/>
        </p:nvSpPr>
        <p:spPr>
          <a:xfrm>
            <a:off x="471771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9" name="Picture 1" descr="\\SV-PR-FS03\grpPostGraduateCentre$\4. Quality, Standards and Leadership\Chris\Pictures\120215 Close up of doctor wearing a stethoscope.jpg"/>
          <p:cNvPicPr>
            <a:picLocks noChangeAspect="1" noChangeArrowheads="1"/>
          </p:cNvPicPr>
          <p:nvPr/>
        </p:nvPicPr>
        <p:blipFill>
          <a:blip r:embed="rId2" cstate="print"/>
          <a:srcRect/>
          <a:stretch>
            <a:fillRect/>
          </a:stretch>
        </p:blipFill>
        <p:spPr bwMode="auto">
          <a:xfrm>
            <a:off x="4929190" y="2357430"/>
            <a:ext cx="3870659" cy="2575230"/>
          </a:xfrm>
          <a:prstGeom prst="rect">
            <a:avLst/>
          </a:prstGeom>
          <a:noFill/>
          <a:ln w="12700">
            <a:solidFill>
              <a:srgbClr val="033C8F"/>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kern="0" dirty="0" smtClean="0">
                <a:solidFill>
                  <a:srgbClr val="0671BA"/>
                </a:solidFill>
                <a:ea typeface="+mj-ea"/>
                <a:cs typeface="Arial" pitchFamily="34" charset="0"/>
              </a:rPr>
              <a:t>Handover Process Flowchart</a:t>
            </a:r>
            <a:endPar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endParaRPr>
          </a:p>
        </p:txBody>
      </p:sp>
      <p:sp>
        <p:nvSpPr>
          <p:cNvPr id="8" name="Rectangle 7"/>
          <p:cNvSpPr/>
          <p:nvPr/>
        </p:nvSpPr>
        <p:spPr>
          <a:xfrm>
            <a:off x="252000" y="1071546"/>
            <a:ext cx="8677718"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 name="TextBox 5"/>
          <p:cNvSpPr txBox="1"/>
          <p:nvPr/>
        </p:nvSpPr>
        <p:spPr>
          <a:xfrm>
            <a:off x="214282" y="1071546"/>
            <a:ext cx="1643074" cy="2092881"/>
          </a:xfrm>
          <a:prstGeom prst="rect">
            <a:avLst/>
          </a:prstGeom>
          <a:noFill/>
        </p:spPr>
        <p:txBody>
          <a:bodyPr wrap="square" rtlCol="0">
            <a:spAutoFit/>
          </a:bodyPr>
          <a:lstStyle/>
          <a:p>
            <a:endParaRPr lang="en-GB" sz="1000" b="1" dirty="0" smtClean="0"/>
          </a:p>
          <a:p>
            <a:endParaRPr lang="en-GB" sz="1000" b="1" dirty="0" smtClean="0"/>
          </a:p>
          <a:p>
            <a:endParaRPr lang="en-GB" sz="1000" b="1" dirty="0" smtClean="0"/>
          </a:p>
          <a:p>
            <a:r>
              <a:rPr lang="en-GB" sz="1000" b="1" dirty="0" smtClean="0"/>
              <a:t>1. Handover </a:t>
            </a:r>
            <a:r>
              <a:rPr lang="en-GB" sz="1000" b="1" dirty="0" smtClean="0"/>
              <a:t>is a complex process vital to patient safety.</a:t>
            </a:r>
          </a:p>
          <a:p>
            <a:endParaRPr lang="en-GB" sz="1000" dirty="0" smtClean="0"/>
          </a:p>
          <a:p>
            <a:endParaRPr lang="en-GB" sz="1000" dirty="0" smtClean="0"/>
          </a:p>
          <a:p>
            <a:r>
              <a:rPr lang="en-GB" sz="1000" dirty="0" smtClean="0"/>
              <a:t>To make things easier  Medical Education have created a flowchart and some guidance on the Handover process.  </a:t>
            </a:r>
            <a:endParaRPr lang="en-GB" sz="1000" dirty="0"/>
          </a:p>
        </p:txBody>
      </p:sp>
      <p:pic>
        <p:nvPicPr>
          <p:cNvPr id="2" name="Picture 2"/>
          <p:cNvPicPr>
            <a:picLocks noChangeAspect="1" noChangeArrowheads="1"/>
          </p:cNvPicPr>
          <p:nvPr/>
        </p:nvPicPr>
        <p:blipFill>
          <a:blip r:embed="rId2" cstate="print"/>
          <a:srcRect/>
          <a:stretch>
            <a:fillRect/>
          </a:stretch>
        </p:blipFill>
        <p:spPr bwMode="auto">
          <a:xfrm>
            <a:off x="1785918" y="1214421"/>
            <a:ext cx="7000924" cy="4765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rPr>
              <a:t>Handover Process</a:t>
            </a:r>
          </a:p>
        </p:txBody>
      </p:sp>
      <p:sp>
        <p:nvSpPr>
          <p:cNvPr id="3" name="Rectangle 2"/>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1771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85720" y="1071546"/>
            <a:ext cx="4143404" cy="923330"/>
          </a:xfrm>
          <a:prstGeom prst="rect">
            <a:avLst/>
          </a:prstGeom>
          <a:noFill/>
        </p:spPr>
        <p:txBody>
          <a:bodyPr wrap="square" rtlCol="0">
            <a:spAutoFit/>
          </a:bodyPr>
          <a:lstStyle/>
          <a:p>
            <a:endParaRPr lang="en-GB" dirty="0" smtClean="0"/>
          </a:p>
          <a:p>
            <a:r>
              <a:rPr lang="en-GB" dirty="0" smtClean="0"/>
              <a:t> </a:t>
            </a:r>
          </a:p>
          <a:p>
            <a:endParaRPr lang="en-GB" dirty="0"/>
          </a:p>
        </p:txBody>
      </p:sp>
      <p:sp>
        <p:nvSpPr>
          <p:cNvPr id="21" name="TextBox 20"/>
          <p:cNvSpPr txBox="1"/>
          <p:nvPr/>
        </p:nvSpPr>
        <p:spPr>
          <a:xfrm>
            <a:off x="4786314" y="1142984"/>
            <a:ext cx="4143404" cy="523220"/>
          </a:xfrm>
          <a:prstGeom prst="rect">
            <a:avLst/>
          </a:prstGeom>
          <a:noFill/>
        </p:spPr>
        <p:txBody>
          <a:bodyPr wrap="square" rtlCol="0">
            <a:spAutoFit/>
          </a:bodyPr>
          <a:lstStyle/>
          <a:p>
            <a:endParaRPr lang="en-GB" sz="1000" dirty="0" smtClean="0"/>
          </a:p>
          <a:p>
            <a:endParaRPr lang="en-GB" dirty="0"/>
          </a:p>
        </p:txBody>
      </p:sp>
      <p:pic>
        <p:nvPicPr>
          <p:cNvPr id="44033" name="Picture 1"/>
          <p:cNvPicPr>
            <a:picLocks noChangeAspect="1" noChangeArrowheads="1"/>
          </p:cNvPicPr>
          <p:nvPr/>
        </p:nvPicPr>
        <p:blipFill>
          <a:blip r:embed="rId2" cstate="print"/>
          <a:srcRect/>
          <a:stretch>
            <a:fillRect/>
          </a:stretch>
        </p:blipFill>
        <p:spPr bwMode="auto">
          <a:xfrm>
            <a:off x="714348" y="1142984"/>
            <a:ext cx="3357586" cy="4911469"/>
          </a:xfrm>
          <a:prstGeom prst="rect">
            <a:avLst/>
          </a:prstGeom>
          <a:noFill/>
          <a:ln w="9525">
            <a:noFill/>
            <a:miter lim="800000"/>
            <a:headEnd/>
            <a:tailEnd/>
          </a:ln>
          <a:effectLst/>
        </p:spPr>
      </p:pic>
      <p:pic>
        <p:nvPicPr>
          <p:cNvPr id="44034" name="Picture 2"/>
          <p:cNvPicPr>
            <a:picLocks noChangeAspect="1" noChangeArrowheads="1"/>
          </p:cNvPicPr>
          <p:nvPr/>
        </p:nvPicPr>
        <p:blipFill>
          <a:blip r:embed="rId3" cstate="print"/>
          <a:srcRect/>
          <a:stretch>
            <a:fillRect/>
          </a:stretch>
        </p:blipFill>
        <p:spPr bwMode="auto">
          <a:xfrm>
            <a:off x="5143504" y="1142984"/>
            <a:ext cx="3245200"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52000" y="642938"/>
            <a:ext cx="8715375" cy="357187"/>
          </a:xfrm>
          <a:prstGeom prst="rect">
            <a:avLst/>
          </a:prstGeom>
          <a:solidFill>
            <a:srgbClr val="DCE6F2"/>
          </a:solidFill>
        </p:spPr>
        <p:txBody>
          <a:bodyPr/>
          <a:lstStyle/>
          <a:p>
            <a:pPr lvl="0" eaLnBrk="0" hangingPunct="0">
              <a:defRPr/>
            </a:pPr>
            <a:r>
              <a:rPr lang="en-GB" kern="0" dirty="0" smtClean="0">
                <a:solidFill>
                  <a:srgbClr val="0671BA"/>
                </a:solidFill>
                <a:cs typeface="Arial" pitchFamily="34" charset="0"/>
              </a:rPr>
              <a:t>Handover Process</a:t>
            </a:r>
          </a:p>
        </p:txBody>
      </p:sp>
      <p:sp>
        <p:nvSpPr>
          <p:cNvPr id="6" name="Rectangle 5"/>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71771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14282" y="1071546"/>
            <a:ext cx="4214842" cy="823302"/>
          </a:xfrm>
          <a:prstGeom prst="rect">
            <a:avLst/>
          </a:prstGeom>
          <a:noFill/>
        </p:spPr>
        <p:txBody>
          <a:bodyPr wrap="square" rtlCol="0">
            <a:spAutoFit/>
          </a:bodyPr>
          <a:lstStyle/>
          <a:p>
            <a:pPr lvl="0"/>
            <a:r>
              <a:rPr lang="en-GB" sz="750" dirty="0" smtClean="0"/>
              <a:t>    </a:t>
            </a:r>
            <a:endParaRPr lang="en-GB" sz="750" dirty="0" smtClean="0"/>
          </a:p>
          <a:p>
            <a:pPr marL="0" lvl="1"/>
            <a:endParaRPr lang="en-GB" sz="750" dirty="0" smtClean="0"/>
          </a:p>
          <a:p>
            <a:pPr marL="0" lvl="1"/>
            <a:endParaRPr lang="en-GB" sz="750" dirty="0" smtClean="0"/>
          </a:p>
          <a:p>
            <a:pPr marL="0" lvl="1"/>
            <a:endParaRPr lang="en-GB" sz="750" dirty="0" smtClean="0"/>
          </a:p>
          <a:p>
            <a:pPr marL="0" lvl="1"/>
            <a:r>
              <a:rPr lang="en-GB" sz="750" dirty="0" smtClean="0"/>
              <a:t> </a:t>
            </a:r>
          </a:p>
          <a:p>
            <a:endParaRPr lang="en-GB" sz="1000" dirty="0"/>
          </a:p>
        </p:txBody>
      </p:sp>
      <p:pic>
        <p:nvPicPr>
          <p:cNvPr id="41985" name="Picture 1"/>
          <p:cNvPicPr>
            <a:picLocks noChangeAspect="1" noChangeArrowheads="1"/>
          </p:cNvPicPr>
          <p:nvPr/>
        </p:nvPicPr>
        <p:blipFill>
          <a:blip r:embed="rId2" cstate="print"/>
          <a:srcRect/>
          <a:stretch>
            <a:fillRect/>
          </a:stretch>
        </p:blipFill>
        <p:spPr bwMode="auto">
          <a:xfrm>
            <a:off x="857224" y="1142984"/>
            <a:ext cx="2950137" cy="4857784"/>
          </a:xfrm>
          <a:prstGeom prst="rect">
            <a:avLst/>
          </a:prstGeom>
          <a:noFill/>
          <a:ln w="9525">
            <a:noFill/>
            <a:miter lim="800000"/>
            <a:headEnd/>
            <a:tailEnd/>
          </a:ln>
          <a:effectLst/>
        </p:spPr>
      </p:pic>
      <p:pic>
        <p:nvPicPr>
          <p:cNvPr id="41986" name="Picture 2"/>
          <p:cNvPicPr>
            <a:picLocks noChangeAspect="1" noChangeArrowheads="1"/>
          </p:cNvPicPr>
          <p:nvPr/>
        </p:nvPicPr>
        <p:blipFill>
          <a:blip r:embed="rId3" cstate="print"/>
          <a:srcRect/>
          <a:stretch>
            <a:fillRect/>
          </a:stretch>
        </p:blipFill>
        <p:spPr bwMode="auto">
          <a:xfrm>
            <a:off x="5214942" y="1142984"/>
            <a:ext cx="3071834" cy="4819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kern="0" dirty="0" smtClean="0">
                <a:solidFill>
                  <a:srgbClr val="0671BA"/>
                </a:solidFill>
                <a:ea typeface="+mj-ea"/>
                <a:cs typeface="Arial" pitchFamily="34" charset="0"/>
              </a:rPr>
              <a:t>Handover Process</a:t>
            </a:r>
            <a:endPar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endParaRPr>
          </a:p>
        </p:txBody>
      </p:sp>
      <p:sp>
        <p:nvSpPr>
          <p:cNvPr id="3" name="Rectangle 2"/>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1771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714876" y="1071546"/>
            <a:ext cx="4143404" cy="861774"/>
          </a:xfrm>
          <a:prstGeom prst="rect">
            <a:avLst/>
          </a:prstGeom>
          <a:noFill/>
        </p:spPr>
        <p:txBody>
          <a:bodyPr wrap="square" rtlCol="0">
            <a:spAutoFit/>
          </a:bodyPr>
          <a:lstStyle/>
          <a:p>
            <a:r>
              <a:rPr lang="en-GB" sz="1000" b="1" dirty="0" smtClean="0"/>
              <a:t>If you have any questions or would like further guidance on the handover process please contact:</a:t>
            </a:r>
          </a:p>
          <a:p>
            <a:r>
              <a:rPr lang="en-GB" sz="1000" b="1" dirty="0" smtClean="0"/>
              <a:t>Cheng Ong, Deputy Director Medical Education </a:t>
            </a:r>
          </a:p>
          <a:p>
            <a:endParaRPr lang="en-GB" sz="1000" b="1" dirty="0" smtClean="0">
              <a:hlinkClick r:id="rId2"/>
            </a:endParaRPr>
          </a:p>
          <a:p>
            <a:r>
              <a:rPr lang="en-GB" sz="1000" b="1" dirty="0" smtClean="0"/>
              <a:t>Email: 	</a:t>
            </a:r>
            <a:r>
              <a:rPr lang="en-GB" sz="1000" b="1" dirty="0" smtClean="0">
                <a:hlinkClick r:id="rId2"/>
              </a:rPr>
              <a:t>Cheng.Ong@gstt.nhs.uk</a:t>
            </a:r>
            <a:r>
              <a:rPr lang="en-GB" sz="1000" b="1" dirty="0" smtClean="0"/>
              <a:t> </a:t>
            </a:r>
            <a:endParaRPr lang="en-GB" sz="1000" b="1" dirty="0"/>
          </a:p>
        </p:txBody>
      </p:sp>
      <p:pic>
        <p:nvPicPr>
          <p:cNvPr id="43009" name="Picture 1"/>
          <p:cNvPicPr>
            <a:picLocks noChangeAspect="1" noChangeArrowheads="1"/>
          </p:cNvPicPr>
          <p:nvPr/>
        </p:nvPicPr>
        <p:blipFill>
          <a:blip r:embed="rId3" cstate="print"/>
          <a:srcRect/>
          <a:stretch>
            <a:fillRect/>
          </a:stretch>
        </p:blipFill>
        <p:spPr bwMode="auto">
          <a:xfrm>
            <a:off x="428596" y="1142984"/>
            <a:ext cx="3892904"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rPr>
              <a:t>E-Noting</a:t>
            </a:r>
          </a:p>
        </p:txBody>
      </p:sp>
      <p:sp>
        <p:nvSpPr>
          <p:cNvPr id="3" name="Rectangle 2"/>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1771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85720" y="1071546"/>
            <a:ext cx="4143404" cy="3477875"/>
          </a:xfrm>
          <a:prstGeom prst="rect">
            <a:avLst/>
          </a:prstGeom>
          <a:noFill/>
        </p:spPr>
        <p:txBody>
          <a:bodyPr wrap="square" rtlCol="0">
            <a:spAutoFit/>
          </a:bodyPr>
          <a:lstStyle/>
          <a:p>
            <a:r>
              <a:rPr lang="en-GB" sz="1000" dirty="0" smtClean="0"/>
              <a:t>e-Noting is a paper-light, digital noting system that is changing the way we work. It’s an intuitive tool, developed from the ground up with the help of clinical staff and it covers the common clinical forms we use daily. It is in use in all inpatient areas at Guy’s and will be rolled out to inpatient areas in St </a:t>
            </a:r>
            <a:r>
              <a:rPr lang="en-GB" sz="1000" dirty="0" err="1" smtClean="0"/>
              <a:t>Thomas’</a:t>
            </a:r>
            <a:r>
              <a:rPr lang="en-GB" sz="1000" dirty="0" smtClean="0"/>
              <a:t> and in the </a:t>
            </a:r>
            <a:r>
              <a:rPr lang="en-GB" sz="1000" dirty="0" err="1" smtClean="0"/>
              <a:t>Evelina</a:t>
            </a:r>
            <a:r>
              <a:rPr lang="en-GB" sz="1000" dirty="0" smtClean="0"/>
              <a:t> London Children’s Hospital during the rest of 2015.</a:t>
            </a:r>
          </a:p>
          <a:p>
            <a:endParaRPr lang="en-GB" sz="1000" dirty="0" smtClean="0"/>
          </a:p>
          <a:p>
            <a:r>
              <a:rPr lang="en-GB" sz="1000" b="1" dirty="0" smtClean="0"/>
              <a:t>What e-noting does?</a:t>
            </a:r>
          </a:p>
          <a:p>
            <a:r>
              <a:rPr lang="en-GB" sz="1000" dirty="0" smtClean="0"/>
              <a:t>e-Noting brings together all of the clinical notes in a readily readable view and groups of observations can be charted to support clinical decisions. Finding patient information now takes seconds. A summary screen or ‘dashboard’ gives a snapshot of what has happened to a patient; showing previous procedures, diagnoses and medical histories at a glance. What’s happening to the patient is visible to the whole team. Hundreds of paper forms have been converted into user friendly, standardised digital 'Smart Forms', utilising drop downs and auto complete to reduce typing and providing assessment scores and alerts in real time. In addition clinical staff can get a view into other systems such as PACs and MOSAIQ directly from e-Noting without having to log in to a separate system.</a:t>
            </a:r>
          </a:p>
          <a:p>
            <a:endParaRPr lang="en-GB" sz="1000" dirty="0" smtClean="0"/>
          </a:p>
          <a:p>
            <a:endParaRPr lang="en-GB" sz="1000" dirty="0"/>
          </a:p>
        </p:txBody>
      </p:sp>
      <p:pic>
        <p:nvPicPr>
          <p:cNvPr id="45058" name="Picture 2"/>
          <p:cNvPicPr>
            <a:picLocks noChangeAspect="1" noChangeArrowheads="1"/>
          </p:cNvPicPr>
          <p:nvPr/>
        </p:nvPicPr>
        <p:blipFill>
          <a:blip r:embed="rId2" cstate="print"/>
          <a:srcRect/>
          <a:stretch>
            <a:fillRect/>
          </a:stretch>
        </p:blipFill>
        <p:spPr bwMode="auto">
          <a:xfrm>
            <a:off x="928662" y="4214818"/>
            <a:ext cx="2786082" cy="1748275"/>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cstate="print"/>
          <a:srcRect/>
          <a:stretch>
            <a:fillRect/>
          </a:stretch>
        </p:blipFill>
        <p:spPr bwMode="auto">
          <a:xfrm>
            <a:off x="500034" y="5000636"/>
            <a:ext cx="705976" cy="428628"/>
          </a:xfrm>
          <a:prstGeom prst="rect">
            <a:avLst/>
          </a:prstGeom>
          <a:noFill/>
          <a:ln w="9525">
            <a:noFill/>
            <a:miter lim="800000"/>
            <a:headEnd/>
            <a:tailEnd/>
          </a:ln>
          <a:effectLst/>
        </p:spPr>
      </p:pic>
      <p:pic>
        <p:nvPicPr>
          <p:cNvPr id="45060" name="Picture 4"/>
          <p:cNvPicPr>
            <a:picLocks noChangeAspect="1" noChangeArrowheads="1"/>
          </p:cNvPicPr>
          <p:nvPr/>
        </p:nvPicPr>
        <p:blipFill>
          <a:blip r:embed="rId4" cstate="print"/>
          <a:srcRect/>
          <a:stretch>
            <a:fillRect/>
          </a:stretch>
        </p:blipFill>
        <p:spPr bwMode="auto">
          <a:xfrm>
            <a:off x="3000364" y="5500702"/>
            <a:ext cx="1375182" cy="500066"/>
          </a:xfrm>
          <a:prstGeom prst="rect">
            <a:avLst/>
          </a:prstGeom>
          <a:noFill/>
          <a:ln w="9525">
            <a:noFill/>
            <a:miter lim="800000"/>
            <a:headEnd/>
            <a:tailEnd/>
          </a:ln>
          <a:effectLst/>
        </p:spPr>
      </p:pic>
      <p:pic>
        <p:nvPicPr>
          <p:cNvPr id="45061" name="Picture 5"/>
          <p:cNvPicPr>
            <a:picLocks noChangeAspect="1" noChangeArrowheads="1"/>
          </p:cNvPicPr>
          <p:nvPr/>
        </p:nvPicPr>
        <p:blipFill>
          <a:blip r:embed="rId5" cstate="print"/>
          <a:srcRect/>
          <a:stretch>
            <a:fillRect/>
          </a:stretch>
        </p:blipFill>
        <p:spPr bwMode="auto">
          <a:xfrm>
            <a:off x="5429256" y="1142984"/>
            <a:ext cx="2857520" cy="2536048"/>
          </a:xfrm>
          <a:prstGeom prst="rect">
            <a:avLst/>
          </a:prstGeom>
          <a:noFill/>
          <a:ln w="9525">
            <a:noFill/>
            <a:miter lim="800000"/>
            <a:headEnd/>
            <a:tailEnd/>
          </a:ln>
          <a:effectLst/>
        </p:spPr>
      </p:pic>
      <p:pic>
        <p:nvPicPr>
          <p:cNvPr id="45062" name="Picture 6"/>
          <p:cNvPicPr>
            <a:picLocks noChangeAspect="1" noChangeArrowheads="1"/>
          </p:cNvPicPr>
          <p:nvPr/>
        </p:nvPicPr>
        <p:blipFill>
          <a:blip r:embed="rId6" cstate="print"/>
          <a:srcRect/>
          <a:stretch>
            <a:fillRect/>
          </a:stretch>
        </p:blipFill>
        <p:spPr bwMode="auto">
          <a:xfrm>
            <a:off x="5429256" y="3643314"/>
            <a:ext cx="2857520" cy="2384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kern="0" dirty="0" smtClean="0">
                <a:solidFill>
                  <a:srgbClr val="0671BA"/>
                </a:solidFill>
                <a:ea typeface="+mj-ea"/>
                <a:cs typeface="Arial" pitchFamily="34" charset="0"/>
              </a:rPr>
              <a:t>Incident Reporting</a:t>
            </a:r>
            <a:endPar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endParaRPr>
          </a:p>
        </p:txBody>
      </p:sp>
      <p:sp>
        <p:nvSpPr>
          <p:cNvPr id="3" name="Rectangle 2"/>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14282" y="1071546"/>
            <a:ext cx="4071966" cy="5632311"/>
          </a:xfrm>
          <a:prstGeom prst="rect">
            <a:avLst/>
          </a:prstGeom>
          <a:noFill/>
        </p:spPr>
        <p:txBody>
          <a:bodyPr wrap="square" rtlCol="0">
            <a:spAutoFit/>
          </a:bodyPr>
          <a:lstStyle/>
          <a:p>
            <a:r>
              <a:rPr lang="en-GB" sz="1000" b="1" dirty="0" smtClean="0"/>
              <a:t>Introduction</a:t>
            </a:r>
            <a:endParaRPr lang="en-GB" sz="1000" dirty="0" smtClean="0"/>
          </a:p>
          <a:p>
            <a:r>
              <a:rPr lang="en-GB" sz="1000" dirty="0" smtClean="0"/>
              <a:t>Patient Safety is a priority for Guy's and St Thomas‘ and the Trust is committed to providing a safe environment for its patients and staff.  The Patient Safety agenda is lead by Dr Adrian Hopper, on behalf of Dr Ian </a:t>
            </a:r>
            <a:r>
              <a:rPr lang="en-GB" sz="1000" dirty="0" err="1" smtClean="0"/>
              <a:t>Abbs</a:t>
            </a:r>
            <a:r>
              <a:rPr lang="en-GB" sz="1000" dirty="0" smtClean="0"/>
              <a:t>, who is the Trust's Associate Medical Director for Patient Safety. </a:t>
            </a:r>
          </a:p>
          <a:p>
            <a:r>
              <a:rPr lang="en-GB" sz="1000" dirty="0" smtClean="0"/>
              <a:t>The Trust is committed to improving the quality of our services by disseminating learning from incidents. Ultimately learning lessons from incidents is crucial in helping us to provide safer care to our patients and a safer working environment for our staff. </a:t>
            </a:r>
          </a:p>
          <a:p>
            <a:r>
              <a:rPr lang="en-GB" sz="1000" dirty="0" smtClean="0"/>
              <a:t> </a:t>
            </a:r>
          </a:p>
          <a:p>
            <a:r>
              <a:rPr lang="en-GB" sz="1000" dirty="0" smtClean="0"/>
              <a:t>All incidents are reviewed and investigated in line with the policy framework to help prevent recurrence of similar incidents in so far as is reasonably practicable to do so. </a:t>
            </a:r>
          </a:p>
          <a:p>
            <a:r>
              <a:rPr lang="en-GB" sz="1000" b="1" dirty="0" smtClean="0"/>
              <a:t> </a:t>
            </a:r>
            <a:endParaRPr lang="en-GB" sz="1000" dirty="0" smtClean="0"/>
          </a:p>
          <a:p>
            <a:r>
              <a:rPr lang="en-GB" sz="1000" b="1" dirty="0" smtClean="0"/>
              <a:t>What is an incident?</a:t>
            </a:r>
            <a:endParaRPr lang="en-GB" sz="1000" dirty="0" smtClean="0"/>
          </a:p>
          <a:p>
            <a:r>
              <a:rPr lang="en-GB" sz="1000" dirty="0" smtClean="0"/>
              <a:t>It is an unplanned event with the potential to cause harm, loss or damage. </a:t>
            </a:r>
          </a:p>
          <a:p>
            <a:r>
              <a:rPr lang="en-GB" sz="1000" dirty="0" smtClean="0"/>
              <a:t> </a:t>
            </a:r>
          </a:p>
          <a:p>
            <a:r>
              <a:rPr lang="en-GB" sz="1000" b="1" dirty="0" smtClean="0"/>
              <a:t>Types of Incidents</a:t>
            </a:r>
            <a:endParaRPr lang="en-GB" sz="1000" dirty="0" smtClean="0"/>
          </a:p>
          <a:p>
            <a:r>
              <a:rPr lang="en-GB" sz="1000" b="1" dirty="0" smtClean="0"/>
              <a:t>Untoward Incident</a:t>
            </a:r>
            <a:r>
              <a:rPr lang="en-GB" sz="1000" dirty="0" smtClean="0"/>
              <a:t>: is defined as any event that causes or could cause unintended physical or psychological injury to a patient, visitor, or member of staff. </a:t>
            </a:r>
          </a:p>
          <a:p>
            <a:endParaRPr lang="en-GB" sz="1000" dirty="0" smtClean="0"/>
          </a:p>
          <a:p>
            <a:r>
              <a:rPr lang="en-GB" sz="1000" b="1" dirty="0" smtClean="0"/>
              <a:t>Serious Incident: </a:t>
            </a:r>
            <a:r>
              <a:rPr lang="en-GB" sz="1000" dirty="0" smtClean="0"/>
              <a:t>In broad terms, serious incidents are events in health care where the potential for learning is so great, or the consequences to patients, families and carers, staff or organisations are so significant, that they warrant using additional resources to mount a comprehensive response. Serious incidents can extend beyond incidents which affect patients directly and include incidents which may indirectly impact patient safety or an organisation’s ability to deliver ongoing healthcare. </a:t>
            </a:r>
          </a:p>
          <a:p>
            <a:endParaRPr lang="en-GB" sz="1000" dirty="0" smtClean="0"/>
          </a:p>
          <a:p>
            <a:endParaRPr lang="en-GB" sz="1000" dirty="0" smtClean="0"/>
          </a:p>
          <a:p>
            <a:endParaRPr lang="en-GB" sz="1000" dirty="0"/>
          </a:p>
        </p:txBody>
      </p:sp>
      <p:sp>
        <p:nvSpPr>
          <p:cNvPr id="5" name="Rectangle 4"/>
          <p:cNvSpPr/>
          <p:nvPr/>
        </p:nvSpPr>
        <p:spPr>
          <a:xfrm>
            <a:off x="471771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714876" y="1071546"/>
            <a:ext cx="4071966" cy="5170646"/>
          </a:xfrm>
          <a:prstGeom prst="rect">
            <a:avLst/>
          </a:prstGeom>
          <a:noFill/>
        </p:spPr>
        <p:txBody>
          <a:bodyPr wrap="square" rtlCol="0">
            <a:spAutoFit/>
          </a:bodyPr>
          <a:lstStyle/>
          <a:p>
            <a:r>
              <a:rPr lang="en-GB" sz="1000" b="1" dirty="0" smtClean="0"/>
              <a:t>Never Events:</a:t>
            </a:r>
            <a:r>
              <a:rPr lang="en-GB" sz="1000" dirty="0" smtClean="0"/>
              <a:t> </a:t>
            </a:r>
            <a:r>
              <a:rPr lang="en-US" sz="1000" dirty="0" smtClean="0"/>
              <a:t>Never events are serious incidents that are considered to be wholly preventable. This is because guidance or safety recommendations that provide strong systemic protective barriers are available at a national level and should have been implemented by all healthcare providers. Each never event type has the potential to cause serious patient harm or death. However, serious harm or death is not required to have happened as a result of a specific incident occurrence for that incident to be</a:t>
            </a:r>
            <a:r>
              <a:rPr lang="en-TT" sz="1000" dirty="0" smtClean="0"/>
              <a:t> categorised</a:t>
            </a:r>
            <a:r>
              <a:rPr lang="en-US" sz="1000" dirty="0" smtClean="0"/>
              <a:t> as a Never Event.</a:t>
            </a:r>
          </a:p>
          <a:p>
            <a:endParaRPr lang="en-GB" sz="1000" b="1" dirty="0" smtClean="0"/>
          </a:p>
          <a:p>
            <a:r>
              <a:rPr lang="en-GB" sz="1050" u="sng" dirty="0" smtClean="0"/>
              <a:t>No Harm Incidents </a:t>
            </a:r>
          </a:p>
          <a:p>
            <a:pPr lvl="0"/>
            <a:r>
              <a:rPr lang="en-GB" sz="1000" b="1" dirty="0" smtClean="0"/>
              <a:t>An incident was prevented</a:t>
            </a:r>
            <a:r>
              <a:rPr lang="en-GB" sz="1000" dirty="0" smtClean="0"/>
              <a:t> </a:t>
            </a:r>
            <a:r>
              <a:rPr lang="en-GB" sz="1000" b="1" dirty="0" smtClean="0"/>
              <a:t>(near miss):</a:t>
            </a:r>
            <a:r>
              <a:rPr lang="en-GB" sz="1000" dirty="0" smtClean="0"/>
              <a:t>e.g. a nurse went to administer </a:t>
            </a:r>
            <a:r>
              <a:rPr lang="en-GB" sz="1000" dirty="0" err="1" smtClean="0"/>
              <a:t>zopiclone</a:t>
            </a:r>
            <a:r>
              <a:rPr lang="en-GB" sz="1000" dirty="0" smtClean="0"/>
              <a:t> to a patient but realised that the dosage was incorrect and contacted the prescriber to amend the dosage.</a:t>
            </a:r>
          </a:p>
          <a:p>
            <a:r>
              <a:rPr lang="en-GB" sz="1000" dirty="0" smtClean="0"/>
              <a:t> </a:t>
            </a:r>
          </a:p>
          <a:p>
            <a:pPr lvl="0"/>
            <a:r>
              <a:rPr lang="en-GB" sz="1000" b="1" dirty="0" smtClean="0"/>
              <a:t>The incident happened but caused no harm</a:t>
            </a:r>
            <a:r>
              <a:rPr lang="en-GB" sz="1000" dirty="0" smtClean="0"/>
              <a:t> e.g. </a:t>
            </a:r>
            <a:r>
              <a:rPr lang="en-GB" sz="1000" dirty="0" err="1" smtClean="0"/>
              <a:t>Paracetamol</a:t>
            </a:r>
            <a:r>
              <a:rPr lang="en-GB" sz="1000" dirty="0" smtClean="0"/>
              <a:t> was prescribed for a patient which the nurse administered but then discovered it should have been prescribed for a different patient.</a:t>
            </a:r>
          </a:p>
          <a:p>
            <a:r>
              <a:rPr lang="en-GB" sz="1000" b="1" dirty="0" smtClean="0"/>
              <a:t> </a:t>
            </a:r>
            <a:endParaRPr lang="en-GB" sz="1000" dirty="0" smtClean="0"/>
          </a:p>
          <a:p>
            <a:r>
              <a:rPr lang="en-GB" sz="1000" b="1" dirty="0" smtClean="0"/>
              <a:t>When and How to Report?</a:t>
            </a:r>
            <a:r>
              <a:rPr lang="en-GB" sz="1000" dirty="0" smtClean="0"/>
              <a:t> </a:t>
            </a:r>
          </a:p>
          <a:p>
            <a:r>
              <a:rPr lang="en-GB" sz="1000" dirty="0" smtClean="0"/>
              <a:t>Please report incidents as soon as possible after you have made the situation safe. All Trust employees are responsible for reporting incidents and supporting investigations.</a:t>
            </a:r>
          </a:p>
          <a:p>
            <a:r>
              <a:rPr lang="en-GB" sz="1000" dirty="0" smtClean="0"/>
              <a:t> </a:t>
            </a:r>
          </a:p>
          <a:p>
            <a:r>
              <a:rPr lang="en-GB" sz="1000" dirty="0" smtClean="0"/>
              <a:t>The electronic incident reporting form can be found on the front page of the intranet:</a:t>
            </a:r>
            <a:r>
              <a:rPr lang="en-GB" sz="1000" b="1" dirty="0" smtClean="0"/>
              <a:t> </a:t>
            </a:r>
            <a:r>
              <a:rPr lang="en-GB" sz="1000" b="1" dirty="0" err="1" smtClean="0"/>
              <a:t>GTi</a:t>
            </a:r>
            <a:r>
              <a:rPr lang="en-GB" sz="1000" b="1" dirty="0" smtClean="0"/>
              <a:t>;</a:t>
            </a:r>
            <a:r>
              <a:rPr lang="en-GB" sz="1000" dirty="0" smtClean="0"/>
              <a:t> left hand side under </a:t>
            </a:r>
            <a:r>
              <a:rPr lang="en-GB" sz="1000" b="1" dirty="0" smtClean="0"/>
              <a:t>Tools</a:t>
            </a:r>
            <a:r>
              <a:rPr lang="en-GB" sz="1000" dirty="0" smtClean="0"/>
              <a:t> listed as IR1 incident reporting. </a:t>
            </a:r>
          </a:p>
          <a:p>
            <a:r>
              <a:rPr lang="en-GB" sz="1000" dirty="0" smtClean="0"/>
              <a:t> </a:t>
            </a:r>
          </a:p>
          <a:p>
            <a:r>
              <a:rPr lang="en-GB" sz="1000" dirty="0" smtClean="0"/>
              <a:t>Please make sure that you include patient/staff details involved in the </a:t>
            </a:r>
            <a:r>
              <a:rPr lang="en-GB" sz="1000" b="1" dirty="0" smtClean="0"/>
              <a:t>relevant sections</a:t>
            </a:r>
            <a:r>
              <a:rPr lang="en-GB" sz="1000" dirty="0" smtClean="0"/>
              <a:t>. Do </a:t>
            </a:r>
            <a:r>
              <a:rPr lang="en-GB" sz="1000" b="1" dirty="0" smtClean="0"/>
              <a:t>NOT</a:t>
            </a:r>
            <a:r>
              <a:rPr lang="en-GB" sz="1000" dirty="0" smtClean="0"/>
              <a:t> include patient / staff identifiable information in the description section because this is not a confidential area of the form. </a:t>
            </a:r>
          </a:p>
          <a:p>
            <a:r>
              <a:rPr lang="en-GB" sz="10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071546"/>
            <a:ext cx="4286280" cy="5293757"/>
          </a:xfrm>
          <a:prstGeom prst="rect">
            <a:avLst/>
          </a:prstGeom>
        </p:spPr>
        <p:txBody>
          <a:bodyPr wrap="square">
            <a:spAutoFit/>
          </a:bodyPr>
          <a:lstStyle/>
          <a:p>
            <a:r>
              <a:rPr lang="en-GB" sz="1000" b="1" dirty="0" smtClean="0"/>
              <a:t>In Summary</a:t>
            </a:r>
            <a:endParaRPr lang="en-GB" sz="1000" dirty="0" smtClean="0"/>
          </a:p>
          <a:p>
            <a:pPr>
              <a:spcAft>
                <a:spcPts val="600"/>
              </a:spcAft>
              <a:buFont typeface="Arial" pitchFamily="34" charset="0"/>
              <a:buChar char="•"/>
            </a:pPr>
            <a:endParaRPr lang="en-GB" sz="1000" b="1" dirty="0" smtClean="0"/>
          </a:p>
          <a:p>
            <a:pPr>
              <a:spcAft>
                <a:spcPts val="600"/>
              </a:spcAft>
              <a:buFont typeface="Arial" pitchFamily="34" charset="0"/>
              <a:buChar char="•"/>
            </a:pPr>
            <a:r>
              <a:rPr lang="en-GB" sz="1000" b="1" dirty="0" smtClean="0"/>
              <a:t> </a:t>
            </a:r>
            <a:r>
              <a:rPr lang="en-GB" sz="1000" dirty="0" smtClean="0"/>
              <a:t>Put safety at the top of your priorities.</a:t>
            </a:r>
          </a:p>
          <a:p>
            <a:pPr>
              <a:spcAft>
                <a:spcPts val="600"/>
              </a:spcAft>
              <a:buFont typeface="Arial" pitchFamily="34" charset="0"/>
              <a:buChar char="•"/>
            </a:pPr>
            <a:endParaRPr lang="en-GB" sz="1000" dirty="0" smtClean="0"/>
          </a:p>
          <a:p>
            <a:pPr lvl="0">
              <a:spcAft>
                <a:spcPts val="600"/>
              </a:spcAft>
              <a:buFont typeface="Arial" pitchFamily="34" charset="0"/>
              <a:buChar char="•"/>
            </a:pPr>
            <a:r>
              <a:rPr lang="en-GB" sz="1000" dirty="0" smtClean="0"/>
              <a:t>Communicate, communicate, communicate.</a:t>
            </a:r>
          </a:p>
          <a:p>
            <a:pPr lvl="0">
              <a:spcAft>
                <a:spcPts val="600"/>
              </a:spcAft>
              <a:buFont typeface="Arial" pitchFamily="34" charset="0"/>
              <a:buChar char="•"/>
            </a:pPr>
            <a:endParaRPr lang="en-GB" sz="1000" dirty="0" smtClean="0"/>
          </a:p>
          <a:p>
            <a:pPr lvl="0">
              <a:spcAft>
                <a:spcPts val="600"/>
              </a:spcAft>
              <a:buFont typeface="Arial" pitchFamily="34" charset="0"/>
              <a:buChar char="•"/>
            </a:pPr>
            <a:r>
              <a:rPr lang="en-GB" sz="1000" dirty="0" smtClean="0"/>
              <a:t>Encourage a fair and open culture. </a:t>
            </a:r>
          </a:p>
          <a:p>
            <a:pPr lvl="0">
              <a:spcAft>
                <a:spcPts val="600"/>
              </a:spcAft>
              <a:buFont typeface="Arial" pitchFamily="34" charset="0"/>
              <a:buChar char="•"/>
            </a:pPr>
            <a:endParaRPr lang="en-GB" sz="1000" dirty="0" smtClean="0"/>
          </a:p>
          <a:p>
            <a:pPr lvl="0">
              <a:spcAft>
                <a:spcPts val="600"/>
              </a:spcAft>
              <a:buFont typeface="Arial" pitchFamily="34" charset="0"/>
              <a:buChar char="•"/>
            </a:pPr>
            <a:r>
              <a:rPr lang="en-GB" sz="1000" dirty="0" smtClean="0"/>
              <a:t>Be aware of risk assessments and safe systems relevant to your work. </a:t>
            </a:r>
          </a:p>
          <a:p>
            <a:pPr lvl="0">
              <a:spcAft>
                <a:spcPts val="600"/>
              </a:spcAft>
              <a:buFont typeface="Arial" pitchFamily="34" charset="0"/>
              <a:buChar char="•"/>
            </a:pPr>
            <a:endParaRPr lang="en-GB" sz="1000" dirty="0" smtClean="0"/>
          </a:p>
          <a:p>
            <a:pPr lvl="0">
              <a:spcAft>
                <a:spcPts val="600"/>
              </a:spcAft>
              <a:buFont typeface="Arial" pitchFamily="34" charset="0"/>
              <a:buChar char="•"/>
            </a:pPr>
            <a:r>
              <a:rPr lang="en-GB" sz="1000" dirty="0" smtClean="0"/>
              <a:t>Ask for help when you need it and don’t take risks by leaving it too late.</a:t>
            </a:r>
          </a:p>
          <a:p>
            <a:pPr lvl="0">
              <a:spcAft>
                <a:spcPts val="600"/>
              </a:spcAft>
              <a:buFont typeface="Arial" pitchFamily="34" charset="0"/>
              <a:buChar char="•"/>
            </a:pPr>
            <a:endParaRPr lang="en-GB" sz="1000" dirty="0" smtClean="0"/>
          </a:p>
          <a:p>
            <a:pPr lvl="0">
              <a:spcAft>
                <a:spcPts val="600"/>
              </a:spcAft>
              <a:buFont typeface="Arial" pitchFamily="34" charset="0"/>
              <a:buChar char="•"/>
            </a:pPr>
            <a:r>
              <a:rPr lang="en-GB" sz="1000" dirty="0" smtClean="0"/>
              <a:t>Be open and honest with patients and with other staff.</a:t>
            </a:r>
          </a:p>
          <a:p>
            <a:pPr lvl="0">
              <a:spcAft>
                <a:spcPts val="600"/>
              </a:spcAft>
              <a:buFont typeface="Arial" pitchFamily="34" charset="0"/>
              <a:buChar char="•"/>
            </a:pPr>
            <a:endParaRPr lang="en-GB" sz="1000" dirty="0" smtClean="0"/>
          </a:p>
          <a:p>
            <a:pPr lvl="0">
              <a:spcAft>
                <a:spcPts val="600"/>
              </a:spcAft>
              <a:buFont typeface="Arial" pitchFamily="34" charset="0"/>
              <a:buChar char="•"/>
            </a:pPr>
            <a:r>
              <a:rPr lang="en-GB" sz="1000" dirty="0" smtClean="0"/>
              <a:t>Take immediate action to make the situation safe. </a:t>
            </a:r>
          </a:p>
          <a:p>
            <a:pPr lvl="0">
              <a:spcAft>
                <a:spcPts val="600"/>
              </a:spcAft>
              <a:buFont typeface="Arial" pitchFamily="34" charset="0"/>
              <a:buChar char="•"/>
            </a:pPr>
            <a:endParaRPr lang="en-GB" sz="1000" dirty="0" smtClean="0"/>
          </a:p>
          <a:p>
            <a:pPr lvl="0">
              <a:spcAft>
                <a:spcPts val="600"/>
              </a:spcAft>
              <a:buFont typeface="Arial" pitchFamily="34" charset="0"/>
              <a:buChar char="•"/>
            </a:pPr>
            <a:r>
              <a:rPr lang="en-GB" sz="1000" dirty="0" smtClean="0"/>
              <a:t>Report incidents to your manager and on </a:t>
            </a:r>
            <a:r>
              <a:rPr lang="en-GB" sz="1000" dirty="0" err="1" smtClean="0"/>
              <a:t>Datix</a:t>
            </a:r>
            <a:r>
              <a:rPr lang="en-GB" sz="1000" dirty="0" smtClean="0"/>
              <a:t>.</a:t>
            </a:r>
          </a:p>
          <a:p>
            <a:pPr lvl="0">
              <a:spcAft>
                <a:spcPts val="600"/>
              </a:spcAft>
              <a:buFont typeface="Arial" pitchFamily="34" charset="0"/>
              <a:buChar char="•"/>
            </a:pPr>
            <a:endParaRPr lang="en-GB" sz="1000" dirty="0" smtClean="0"/>
          </a:p>
          <a:p>
            <a:pPr lvl="0">
              <a:spcAft>
                <a:spcPts val="600"/>
              </a:spcAft>
              <a:buFont typeface="Arial" pitchFamily="34" charset="0"/>
              <a:buChar char="•"/>
            </a:pPr>
            <a:r>
              <a:rPr lang="en-GB" sz="1000" dirty="0" smtClean="0"/>
              <a:t>If something goes wrong, take time to identify how you can learn from it</a:t>
            </a:r>
          </a:p>
          <a:p>
            <a:pPr lvl="0">
              <a:spcAft>
                <a:spcPts val="600"/>
              </a:spcAft>
            </a:pPr>
            <a:r>
              <a:rPr lang="en-GB" sz="1000" dirty="0" smtClean="0"/>
              <a:t>.</a:t>
            </a:r>
          </a:p>
          <a:p>
            <a:pPr lvl="0">
              <a:spcAft>
                <a:spcPts val="600"/>
              </a:spcAft>
              <a:buFont typeface="Arial" pitchFamily="34" charset="0"/>
              <a:buChar char="•"/>
            </a:pPr>
            <a:r>
              <a:rPr lang="en-GB" sz="1000" dirty="0" smtClean="0"/>
              <a:t>Respond in a timely manner if you are asked for information.</a:t>
            </a:r>
          </a:p>
          <a:p>
            <a:r>
              <a:rPr lang="en-GB" sz="1000" b="1" dirty="0" smtClean="0"/>
              <a:t> </a:t>
            </a:r>
            <a:endParaRPr lang="en-GB" sz="1000" dirty="0" smtClean="0"/>
          </a:p>
          <a:p>
            <a:endParaRPr lang="en-GB" dirty="0"/>
          </a:p>
        </p:txBody>
      </p:sp>
      <p:sp>
        <p:nvSpPr>
          <p:cNvPr id="3" name="Title 3"/>
          <p:cNvSpPr txBox="1">
            <a:spLocks/>
          </p:cNvSpPr>
          <p:nvPr/>
        </p:nvSpPr>
        <p:spPr>
          <a:xfrm>
            <a:off x="252000" y="642938"/>
            <a:ext cx="8715375" cy="357187"/>
          </a:xfrm>
          <a:prstGeom prst="rect">
            <a:avLst/>
          </a:prstGeom>
          <a:solidFill>
            <a:srgbClr val="DCE6F2"/>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kern="0" dirty="0" smtClean="0">
                <a:solidFill>
                  <a:srgbClr val="0671BA"/>
                </a:solidFill>
                <a:ea typeface="+mj-ea"/>
                <a:cs typeface="Arial" pitchFamily="34" charset="0"/>
              </a:rPr>
              <a:t>Incident Reporting</a:t>
            </a:r>
            <a:endParaRPr kumimoji="0" lang="en-GB" sz="1800" b="0" i="0" u="none" strike="noStrike" kern="0" cap="none" spc="0" normalizeH="0" baseline="0" noProof="0" dirty="0" smtClean="0">
              <a:ln>
                <a:noFill/>
              </a:ln>
              <a:solidFill>
                <a:srgbClr val="0671BA"/>
              </a:solidFill>
              <a:effectLst/>
              <a:uLnTx/>
              <a:uFillTx/>
              <a:latin typeface="Arial" pitchFamily="34" charset="0"/>
              <a:ea typeface="+mj-ea"/>
              <a:cs typeface="Arial" pitchFamily="34" charset="0"/>
            </a:endParaRPr>
          </a:p>
        </p:txBody>
      </p:sp>
      <p:sp>
        <p:nvSpPr>
          <p:cNvPr id="4" name="Rectangle 3"/>
          <p:cNvSpPr/>
          <p:nvPr/>
        </p:nvSpPr>
        <p:spPr>
          <a:xfrm>
            <a:off x="252000"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17718" y="1071546"/>
            <a:ext cx="4212000" cy="5000660"/>
          </a:xfrm>
          <a:prstGeom prst="rect">
            <a:avLst/>
          </a:prstGeom>
          <a:noFill/>
          <a:ln>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14876" y="1071546"/>
            <a:ext cx="4214841" cy="4862870"/>
          </a:xfrm>
          <a:prstGeom prst="rect">
            <a:avLst/>
          </a:prstGeom>
          <a:noFill/>
        </p:spPr>
        <p:txBody>
          <a:bodyPr wrap="square" rtlCol="0">
            <a:spAutoFit/>
          </a:bodyPr>
          <a:lstStyle/>
          <a:p>
            <a:r>
              <a:rPr lang="en-GB" sz="1000" b="1" dirty="0" smtClean="0"/>
              <a:t>Duty of Candour – Organisational Responsibility</a:t>
            </a:r>
          </a:p>
          <a:p>
            <a:endParaRPr lang="en-GB" sz="1000" dirty="0" smtClean="0"/>
          </a:p>
          <a:p>
            <a:r>
              <a:rPr lang="en-GB" sz="1000" dirty="0" smtClean="0"/>
              <a:t>As an organisation we have a responsibility to report back to a patient if there has been an incident of potential or actual harm. If you have been involved in an incident speak to your educational/clinical supervisor who will advise you on next steps.</a:t>
            </a:r>
          </a:p>
          <a:p>
            <a:endParaRPr lang="en-GB" sz="1000" dirty="0" smtClean="0"/>
          </a:p>
          <a:p>
            <a:r>
              <a:rPr lang="en-GB" sz="1000" dirty="0" smtClean="0"/>
              <a:t> The Duty of Candour is a contractual arrangement in relation to incidents that involve actual or suspected harm.  The organisation is responsible for an initial open and honest verbal notification with the patient within </a:t>
            </a:r>
            <a:r>
              <a:rPr lang="en-GB" sz="1000" b="1" dirty="0" smtClean="0"/>
              <a:t>10 days</a:t>
            </a:r>
            <a:r>
              <a:rPr lang="en-GB" sz="1000" dirty="0" smtClean="0"/>
              <a:t> of the incident being reported, along with a sincere apology.  An offer of a written explanation and apology should also be made. Full written documentation of all meetings should be recorded in the patient’s notes for audit purposes. The patient should be involved in the investigation if they would like to be. The organisation also have a responsibility to share the investigation report with the patient  and this should be offered within 10 days of sign off by the patient safety team.</a:t>
            </a:r>
          </a:p>
          <a:p>
            <a:endParaRPr lang="en-GB" sz="1000" b="1" dirty="0" smtClean="0">
              <a:effectLst>
                <a:outerShdw blurRad="38100" dist="38100" dir="2700000" algn="tl">
                  <a:srgbClr val="000000">
                    <a:alpha val="43137"/>
                  </a:srgbClr>
                </a:outerShdw>
              </a:effectLst>
            </a:endParaRPr>
          </a:p>
          <a:p>
            <a:endParaRPr lang="en-GB" sz="1000" b="1" dirty="0" smtClean="0"/>
          </a:p>
          <a:p>
            <a:r>
              <a:rPr lang="en-GB" sz="1000" b="1" dirty="0" smtClean="0"/>
              <a:t>If you have and questions please feel free to contact the Patient Safety team for any advice</a:t>
            </a:r>
          </a:p>
          <a:p>
            <a:r>
              <a:rPr lang="en-GB" sz="1000" b="1" dirty="0" smtClean="0"/>
              <a:t> </a:t>
            </a:r>
          </a:p>
          <a:p>
            <a:r>
              <a:rPr lang="fr-FR" sz="1000" b="1" dirty="0" smtClean="0"/>
              <a:t>Tel </a:t>
            </a:r>
            <a:r>
              <a:rPr lang="fr-FR" sz="1000" b="1" dirty="0" err="1" smtClean="0"/>
              <a:t>ext</a:t>
            </a:r>
            <a:r>
              <a:rPr lang="fr-FR" sz="1000" b="1" dirty="0" smtClean="0"/>
              <a:t>: </a:t>
            </a:r>
            <a:r>
              <a:rPr lang="en-GB" sz="1000" b="1" dirty="0" smtClean="0"/>
              <a:t>	</a:t>
            </a:r>
            <a:r>
              <a:rPr lang="fr-FR" sz="1000" b="1" dirty="0" smtClean="0"/>
              <a:t>81567/ 81513</a:t>
            </a:r>
            <a:endParaRPr lang="en-GB" sz="1000" b="1" dirty="0" smtClean="0"/>
          </a:p>
          <a:p>
            <a:r>
              <a:rPr lang="fr-FR" sz="1000" b="1" dirty="0" smtClean="0"/>
              <a:t> </a:t>
            </a:r>
            <a:endParaRPr lang="en-GB" sz="1000" b="1" dirty="0" smtClean="0"/>
          </a:p>
          <a:p>
            <a:r>
              <a:rPr lang="fr-FR" sz="1000" b="1" dirty="0" smtClean="0"/>
              <a:t>Email:	datixadmin@gstt.nhs.uk</a:t>
            </a:r>
            <a:endParaRPr lang="en-GB" sz="1000" b="1" dirty="0" smtClean="0"/>
          </a:p>
          <a:p>
            <a:r>
              <a:rPr lang="fr-FR" sz="1000" b="1" dirty="0" smtClean="0"/>
              <a:t> </a:t>
            </a:r>
            <a:endParaRPr lang="en-GB" sz="1000" b="1" dirty="0" smtClean="0"/>
          </a:p>
          <a:p>
            <a:r>
              <a:rPr lang="en-GB" sz="1000" b="1" dirty="0" smtClean="0"/>
              <a:t>Intranet page:	</a:t>
            </a:r>
            <a:r>
              <a:rPr lang="en-GB" sz="1000" b="1" dirty="0" err="1" smtClean="0"/>
              <a:t>GTi</a:t>
            </a:r>
            <a:r>
              <a:rPr lang="en-GB" sz="1000" b="1" dirty="0" smtClean="0"/>
              <a:t>/ services/ a-z non-clinical departments/ risk 	management department</a:t>
            </a:r>
          </a:p>
          <a:p>
            <a:endParaRPr lang="en-GB"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经典特宋简"/>
        <a:ea typeface="经典特宋简"/>
        <a:cs typeface=""/>
      </a:majorFont>
      <a:minorFont>
        <a:latin typeface="华文细黑"/>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1_Office 主题">
      <a:majorFont>
        <a:latin typeface="经典特宋简"/>
        <a:ea typeface="经典特宋简"/>
        <a:cs typeface=""/>
      </a:majorFont>
      <a:minorFont>
        <a:latin typeface="华文细黑"/>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2770</TotalTime>
  <Pages>0</Pages>
  <Words>1728</Words>
  <Characters>0</Characters>
  <Application>Microsoft Office PowerPoint</Application>
  <DocSecurity>0</DocSecurity>
  <PresentationFormat>On-screen Show (4:3)</PresentationFormat>
  <Lines>0</Lines>
  <Paragraphs>361</Paragraphs>
  <Slides>19</Slides>
  <Notes>2</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主题</vt:lpstr>
      <vt:lpstr>1_Office 主题</vt:lpstr>
      <vt:lpstr>Helping You Clinically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Manager/>
  <Company>kingsoft</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rachel</dc:creator>
  <cp:keywords/>
  <dc:description/>
  <cp:lastModifiedBy>SMussa</cp:lastModifiedBy>
  <cp:revision>442</cp:revision>
  <cp:lastPrinted>1899-12-30T00:00:00Z</cp:lastPrinted>
  <dcterms:created xsi:type="dcterms:W3CDTF">2011-06-08T11:08:52Z</dcterms:created>
  <dcterms:modified xsi:type="dcterms:W3CDTF">2015-09-01T10:03:49Z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