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16"/>
  </p:notesMasterIdLst>
  <p:handoutMasterIdLst>
    <p:handoutMasterId r:id="rId17"/>
  </p:handoutMasterIdLst>
  <p:sldIdLst>
    <p:sldId id="256" r:id="rId3"/>
    <p:sldId id="271" r:id="rId4"/>
    <p:sldId id="280" r:id="rId5"/>
    <p:sldId id="275" r:id="rId6"/>
    <p:sldId id="281" r:id="rId7"/>
    <p:sldId id="282" r:id="rId8"/>
    <p:sldId id="283" r:id="rId9"/>
    <p:sldId id="284" r:id="rId10"/>
    <p:sldId id="285" r:id="rId11"/>
    <p:sldId id="286" r:id="rId12"/>
    <p:sldId id="287" r:id="rId13"/>
    <p:sldId id="288" r:id="rId14"/>
    <p:sldId id="289" r:id="rId15"/>
  </p:sldIdLst>
  <p:sldSz cx="9144000" cy="6858000" type="screen4x3"/>
  <p:notesSz cx="6797675" cy="9926638"/>
  <p:defaultTextStyle>
    <a:defPPr>
      <a:defRPr lang="zh-CN"/>
    </a:defPPr>
    <a:lvl1pPr algn="l" rtl="0" fontAlgn="base">
      <a:spcBef>
        <a:spcPct val="0"/>
      </a:spcBef>
      <a:spcAft>
        <a:spcPct val="0"/>
      </a:spcAft>
      <a:defRPr kern="1200">
        <a:solidFill>
          <a:schemeClr val="tx1"/>
        </a:solidFill>
        <a:latin typeface="Arial" charset="0"/>
        <a:ea typeface="宋体"/>
        <a:cs typeface="宋体"/>
      </a:defRPr>
    </a:lvl1pPr>
    <a:lvl2pPr marL="457200" algn="l" rtl="0" fontAlgn="base">
      <a:spcBef>
        <a:spcPct val="0"/>
      </a:spcBef>
      <a:spcAft>
        <a:spcPct val="0"/>
      </a:spcAft>
      <a:defRPr kern="1200">
        <a:solidFill>
          <a:schemeClr val="tx1"/>
        </a:solidFill>
        <a:latin typeface="Arial" charset="0"/>
        <a:ea typeface="宋体"/>
        <a:cs typeface="宋体"/>
      </a:defRPr>
    </a:lvl2pPr>
    <a:lvl3pPr marL="914400" algn="l" rtl="0" fontAlgn="base">
      <a:spcBef>
        <a:spcPct val="0"/>
      </a:spcBef>
      <a:spcAft>
        <a:spcPct val="0"/>
      </a:spcAft>
      <a:defRPr kern="1200">
        <a:solidFill>
          <a:schemeClr val="tx1"/>
        </a:solidFill>
        <a:latin typeface="Arial" charset="0"/>
        <a:ea typeface="宋体"/>
        <a:cs typeface="宋体"/>
      </a:defRPr>
    </a:lvl3pPr>
    <a:lvl4pPr marL="1371600" algn="l" rtl="0" fontAlgn="base">
      <a:spcBef>
        <a:spcPct val="0"/>
      </a:spcBef>
      <a:spcAft>
        <a:spcPct val="0"/>
      </a:spcAft>
      <a:defRPr kern="1200">
        <a:solidFill>
          <a:schemeClr val="tx1"/>
        </a:solidFill>
        <a:latin typeface="Arial" charset="0"/>
        <a:ea typeface="宋体"/>
        <a:cs typeface="宋体"/>
      </a:defRPr>
    </a:lvl4pPr>
    <a:lvl5pPr marL="1828800" algn="l" rtl="0" fontAlgn="base">
      <a:spcBef>
        <a:spcPct val="0"/>
      </a:spcBef>
      <a:spcAft>
        <a:spcPct val="0"/>
      </a:spcAft>
      <a:defRPr kern="1200">
        <a:solidFill>
          <a:schemeClr val="tx1"/>
        </a:solidFill>
        <a:latin typeface="Arial" charset="0"/>
        <a:ea typeface="宋体"/>
        <a:cs typeface="宋体"/>
      </a:defRPr>
    </a:lvl5pPr>
    <a:lvl6pPr marL="2286000" algn="l" defTabSz="914400" rtl="0" eaLnBrk="1" latinLnBrk="0" hangingPunct="1">
      <a:defRPr kern="1200">
        <a:solidFill>
          <a:schemeClr val="tx1"/>
        </a:solidFill>
        <a:latin typeface="Arial" charset="0"/>
        <a:ea typeface="宋体"/>
        <a:cs typeface="宋体"/>
      </a:defRPr>
    </a:lvl6pPr>
    <a:lvl7pPr marL="2743200" algn="l" defTabSz="914400" rtl="0" eaLnBrk="1" latinLnBrk="0" hangingPunct="1">
      <a:defRPr kern="1200">
        <a:solidFill>
          <a:schemeClr val="tx1"/>
        </a:solidFill>
        <a:latin typeface="Arial" charset="0"/>
        <a:ea typeface="宋体"/>
        <a:cs typeface="宋体"/>
      </a:defRPr>
    </a:lvl7pPr>
    <a:lvl8pPr marL="3200400" algn="l" defTabSz="914400" rtl="0" eaLnBrk="1" latinLnBrk="0" hangingPunct="1">
      <a:defRPr kern="1200">
        <a:solidFill>
          <a:schemeClr val="tx1"/>
        </a:solidFill>
        <a:latin typeface="Arial" charset="0"/>
        <a:ea typeface="宋体"/>
        <a:cs typeface="宋体"/>
      </a:defRPr>
    </a:lvl8pPr>
    <a:lvl9pPr marL="3657600" algn="l" defTabSz="914400" rtl="0" eaLnBrk="1" latinLnBrk="0" hangingPunct="1">
      <a:defRPr kern="1200">
        <a:solidFill>
          <a:schemeClr val="tx1"/>
        </a:solidFill>
        <a:latin typeface="Arial" charset="0"/>
        <a:ea typeface="宋体"/>
        <a:cs typeface="宋体"/>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71BA"/>
    <a:srgbClr val="DCE6F2"/>
    <a:srgbClr val="0062AC"/>
    <a:srgbClr val="033C8F"/>
    <a:srgbClr val="122256"/>
    <a:srgbClr val="0461A0"/>
    <a:srgbClr val="009ED6"/>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p:scale>
          <a:sx n="100" d="100"/>
          <a:sy n="100" d="100"/>
        </p:scale>
        <p:origin x="-1860"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ea typeface="宋体" charset="-122"/>
                <a:cs typeface="+mn-cs"/>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宋体" charset="-122"/>
                <a:cs typeface="+mn-cs"/>
              </a:defRPr>
            </a:lvl1pPr>
          </a:lstStyle>
          <a:p>
            <a:pPr>
              <a:defRPr/>
            </a:pPr>
            <a:fld id="{F0D4AF16-CCA0-4D56-B6F5-F472A21AE2DD}" type="datetimeFigureOut">
              <a:rPr lang="en-US"/>
              <a:pPr>
                <a:defRPr/>
              </a:pPr>
              <a:t>6/23/2015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pitchFamily="34" charset="0"/>
                <a:ea typeface="宋体" charset="-122"/>
                <a:cs typeface="+mn-cs"/>
              </a:defRPr>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宋体" charset="-122"/>
                <a:cs typeface="+mn-cs"/>
              </a:defRPr>
            </a:lvl1pPr>
          </a:lstStyle>
          <a:p>
            <a:pPr>
              <a:defRPr/>
            </a:pPr>
            <a:fld id="{202DE42E-7D5C-4432-B533-B9B6C24766EB}" type="slidenum">
              <a:rPr lang="en-GB"/>
              <a:pPr>
                <a:defRPr/>
              </a:pPr>
              <a:t>‹#›</a:t>
            </a:fld>
            <a:endParaRPr lang="en-GB"/>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ea typeface="宋体" charset="-122"/>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宋体" charset="-122"/>
                <a:cs typeface="+mn-cs"/>
              </a:defRPr>
            </a:lvl1pPr>
          </a:lstStyle>
          <a:p>
            <a:pPr>
              <a:defRPr/>
            </a:pPr>
            <a:fld id="{C31EF820-D4BC-4600-972F-D3253AD96937}" type="datetimeFigureOut">
              <a:rPr lang="en-US"/>
              <a:pPr>
                <a:defRPr/>
              </a:pPr>
              <a:t>6/23/2015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pitchFamily="34" charset="0"/>
                <a:ea typeface="宋体" charset="-122"/>
                <a:cs typeface="+mn-cs"/>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宋体" charset="-122"/>
                <a:cs typeface="+mn-cs"/>
              </a:defRPr>
            </a:lvl1pPr>
          </a:lstStyle>
          <a:p>
            <a:pPr>
              <a:defRPr/>
            </a:pPr>
            <a:fld id="{DED6DE57-39FB-4E68-9C5B-C607F31CF45A}" type="slidenum">
              <a:rPr lang="en-GB"/>
              <a:pPr>
                <a:defRPr/>
              </a:pPr>
              <a:t>‹#›</a:t>
            </a:fld>
            <a:endParaRPr lang="en-GB"/>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宋体" charset="0"/>
      </a:defRPr>
    </a:lvl1pPr>
    <a:lvl2pPr marL="457200" algn="l" rtl="0" eaLnBrk="0" fontAlgn="base" hangingPunct="0">
      <a:spcBef>
        <a:spcPct val="30000"/>
      </a:spcBef>
      <a:spcAft>
        <a:spcPct val="0"/>
      </a:spcAft>
      <a:defRPr sz="1200" kern="1200">
        <a:solidFill>
          <a:schemeClr val="tx1"/>
        </a:solidFill>
        <a:latin typeface="+mn-lt"/>
        <a:ea typeface="+mn-ea"/>
        <a:cs typeface="宋体" charset="0"/>
      </a:defRPr>
    </a:lvl2pPr>
    <a:lvl3pPr marL="914400" algn="l" rtl="0" eaLnBrk="0" fontAlgn="base" hangingPunct="0">
      <a:spcBef>
        <a:spcPct val="30000"/>
      </a:spcBef>
      <a:spcAft>
        <a:spcPct val="0"/>
      </a:spcAft>
      <a:defRPr sz="1200" kern="1200">
        <a:solidFill>
          <a:schemeClr val="tx1"/>
        </a:solidFill>
        <a:latin typeface="+mn-lt"/>
        <a:ea typeface="+mn-ea"/>
        <a:cs typeface="宋体" charset="0"/>
      </a:defRPr>
    </a:lvl3pPr>
    <a:lvl4pPr marL="1371600" algn="l" rtl="0" eaLnBrk="0" fontAlgn="base" hangingPunct="0">
      <a:spcBef>
        <a:spcPct val="30000"/>
      </a:spcBef>
      <a:spcAft>
        <a:spcPct val="0"/>
      </a:spcAft>
      <a:defRPr sz="1200" kern="1200">
        <a:solidFill>
          <a:schemeClr val="tx1"/>
        </a:solidFill>
        <a:latin typeface="+mn-lt"/>
        <a:ea typeface="+mn-ea"/>
        <a:cs typeface="宋体" charset="0"/>
      </a:defRPr>
    </a:lvl4pPr>
    <a:lvl5pPr marL="1828800" algn="l" rtl="0" eaLnBrk="0" fontAlgn="base" hangingPunct="0">
      <a:spcBef>
        <a:spcPct val="30000"/>
      </a:spcBef>
      <a:spcAft>
        <a:spcPct val="0"/>
      </a:spcAft>
      <a:defRPr sz="1200" kern="1200">
        <a:solidFill>
          <a:schemeClr val="tx1"/>
        </a:solidFill>
        <a:latin typeface="+mn-lt"/>
        <a:ea typeface="+mn-ea"/>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ea typeface="宋体"/>
              <a:cs typeface="宋体"/>
            </a:endParaRPr>
          </a:p>
        </p:txBody>
      </p:sp>
      <p:sp>
        <p:nvSpPr>
          <p:cNvPr id="286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GB" smtClean="0">
              <a:latin typeface="Arial" charset="0"/>
              <a:ea typeface="宋体"/>
              <a:cs typeface="宋体"/>
            </a:endParaRPr>
          </a:p>
        </p:txBody>
      </p:sp>
      <p:sp>
        <p:nvSpPr>
          <p:cNvPr id="28676" name="Slide Number Placeholder 4"/>
          <p:cNvSpPr>
            <a:spLocks noGrp="1"/>
          </p:cNvSpPr>
          <p:nvPr>
            <p:ph type="sldNum" sz="quarter" idx="5"/>
          </p:nvPr>
        </p:nvSpPr>
        <p:spPr bwMode="auto">
          <a:noFill/>
          <a:ln>
            <a:miter lim="800000"/>
            <a:headEnd/>
            <a:tailEnd/>
          </a:ln>
        </p:spPr>
        <p:txBody>
          <a:bodyPr/>
          <a:lstStyle/>
          <a:p>
            <a:fld id="{4934D3B0-F3E3-4F72-92FA-76A3850A8086}" type="slidenum">
              <a:rPr lang="en-GB" smtClean="0">
                <a:latin typeface="Arial" charset="0"/>
                <a:ea typeface="宋体"/>
                <a:cs typeface="宋体"/>
              </a:rPr>
              <a:pPr/>
              <a:t>1</a:t>
            </a:fld>
            <a:endParaRPr lang="en-GB" smtClean="0">
              <a:latin typeface="Arial" charset="0"/>
              <a:ea typeface="宋体"/>
              <a:cs typeface="宋体"/>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ea typeface="宋体"/>
              <a:cs typeface="宋体"/>
            </a:endParaRPr>
          </a:p>
        </p:txBody>
      </p:sp>
      <p:sp>
        <p:nvSpPr>
          <p:cNvPr id="30723" name="Slide Number Placeholder 3"/>
          <p:cNvSpPr>
            <a:spLocks noGrp="1"/>
          </p:cNvSpPr>
          <p:nvPr>
            <p:ph type="sldNum" sz="quarter" idx="5"/>
          </p:nvPr>
        </p:nvSpPr>
        <p:spPr bwMode="auto">
          <a:noFill/>
          <a:ln>
            <a:miter lim="800000"/>
            <a:headEnd/>
            <a:tailEnd/>
          </a:ln>
        </p:spPr>
        <p:txBody>
          <a:bodyPr/>
          <a:lstStyle/>
          <a:p>
            <a:fld id="{DAE4C3F0-759D-4F03-8034-07D9222DF8F0}" type="slidenum">
              <a:rPr lang="en-GB" smtClean="0">
                <a:latin typeface="Arial" charset="0"/>
                <a:ea typeface="宋体"/>
                <a:cs typeface="宋体"/>
              </a:rPr>
              <a:pPr/>
              <a:t>2</a:t>
            </a:fld>
            <a:endParaRPr lang="en-GB" smtClean="0">
              <a:latin typeface="Arial" charset="0"/>
              <a:ea typeface="宋体"/>
              <a:cs typeface="宋体"/>
            </a:endParaRPr>
          </a:p>
        </p:txBody>
      </p:sp>
      <p:sp>
        <p:nvSpPr>
          <p:cNvPr id="30724"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GB" smtClean="0">
              <a:latin typeface="Arial" charset="0"/>
              <a:ea typeface="宋体"/>
              <a:cs typeface="宋体"/>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ea typeface="宋体"/>
              <a:cs typeface="宋体"/>
            </a:endParaRPr>
          </a:p>
        </p:txBody>
      </p:sp>
      <p:sp>
        <p:nvSpPr>
          <p:cNvPr id="32771" name="Slide Number Placeholder 3"/>
          <p:cNvSpPr>
            <a:spLocks noGrp="1"/>
          </p:cNvSpPr>
          <p:nvPr>
            <p:ph type="sldNum" sz="quarter" idx="5"/>
          </p:nvPr>
        </p:nvSpPr>
        <p:spPr bwMode="auto">
          <a:noFill/>
          <a:ln>
            <a:miter lim="800000"/>
            <a:headEnd/>
            <a:tailEnd/>
          </a:ln>
        </p:spPr>
        <p:txBody>
          <a:bodyPr/>
          <a:lstStyle/>
          <a:p>
            <a:fld id="{BBA0B724-1D71-4F7C-9E0F-2884651A31A9}" type="slidenum">
              <a:rPr lang="en-GB" smtClean="0">
                <a:latin typeface="Arial" charset="0"/>
                <a:ea typeface="宋体"/>
                <a:cs typeface="宋体"/>
              </a:rPr>
              <a:pPr/>
              <a:t>3</a:t>
            </a:fld>
            <a:endParaRPr lang="en-GB" smtClean="0">
              <a:latin typeface="Arial" charset="0"/>
              <a:ea typeface="宋体"/>
              <a:cs typeface="宋体"/>
            </a:endParaRPr>
          </a:p>
        </p:txBody>
      </p:sp>
      <p:sp>
        <p:nvSpPr>
          <p:cNvPr id="32772"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GB" smtClean="0">
              <a:latin typeface="Arial" charset="0"/>
              <a:ea typeface="宋体"/>
              <a:cs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期占位符 3"/>
          <p:cNvSpPr>
            <a:spLocks noGrp="1" noChangeArrowheads="1"/>
          </p:cNvSpPr>
          <p:nvPr>
            <p:ph type="dt" sz="half" idx="10"/>
          </p:nvPr>
        </p:nvSpPr>
        <p:spPr>
          <a:ln/>
        </p:spPr>
        <p:txBody>
          <a:bodyPr/>
          <a:lstStyle>
            <a:lvl1pPr>
              <a:defRPr/>
            </a:lvl1pPr>
          </a:lstStyle>
          <a:p>
            <a:pPr>
              <a:defRPr/>
            </a:pPr>
            <a:fld id="{608FD23B-918D-4872-A9A8-E3AA5FFF9DDC}"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34ED40C-76D5-42D3-802B-A25E1E3E2AF4}"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noChangeArrowheads="1"/>
          </p:cNvSpPr>
          <p:nvPr>
            <p:ph type="dt" sz="half" idx="10"/>
          </p:nvPr>
        </p:nvSpPr>
        <p:spPr>
          <a:ln/>
        </p:spPr>
        <p:txBody>
          <a:bodyPr/>
          <a:lstStyle>
            <a:lvl1pPr>
              <a:defRPr/>
            </a:lvl1pPr>
          </a:lstStyle>
          <a:p>
            <a:pPr>
              <a:defRPr/>
            </a:pPr>
            <a:fld id="{92FE8714-5208-4889-BE0B-4BC677E5392F}"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85FE3CC5-234B-4FA5-A7B8-791097D1AAC9}"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42938"/>
            <a:ext cx="2057400" cy="54832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642938"/>
            <a:ext cx="6019800" cy="5483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noChangeArrowheads="1"/>
          </p:cNvSpPr>
          <p:nvPr>
            <p:ph type="dt" sz="half" idx="10"/>
          </p:nvPr>
        </p:nvSpPr>
        <p:spPr>
          <a:ln/>
        </p:spPr>
        <p:txBody>
          <a:bodyPr/>
          <a:lstStyle>
            <a:lvl1pPr>
              <a:defRPr/>
            </a:lvl1pPr>
          </a:lstStyle>
          <a:p>
            <a:pPr>
              <a:defRPr/>
            </a:pPr>
            <a:fld id="{5DFD3F62-7D0E-4152-8969-354CD2527AE3}"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AD19F8D-84BF-45A2-92C4-57F022C1E383}"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期占位符 3"/>
          <p:cNvSpPr>
            <a:spLocks noGrp="1" noChangeArrowheads="1"/>
          </p:cNvSpPr>
          <p:nvPr>
            <p:ph type="dt" sz="half" idx="10"/>
          </p:nvPr>
        </p:nvSpPr>
        <p:spPr>
          <a:ln/>
        </p:spPr>
        <p:txBody>
          <a:bodyPr/>
          <a:lstStyle>
            <a:lvl1pPr>
              <a:defRPr/>
            </a:lvl1pPr>
          </a:lstStyle>
          <a:p>
            <a:pPr>
              <a:defRPr/>
            </a:pPr>
            <a:fld id="{58BF3507-3E32-44DA-8ABA-77B4815891A2}"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3EC2EF6B-E091-45E3-97F2-16DA72590992}"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noChangeArrowheads="1"/>
          </p:cNvSpPr>
          <p:nvPr>
            <p:ph type="dt" sz="half" idx="10"/>
          </p:nvPr>
        </p:nvSpPr>
        <p:spPr>
          <a:ln/>
        </p:spPr>
        <p:txBody>
          <a:bodyPr/>
          <a:lstStyle>
            <a:lvl1pPr>
              <a:defRPr/>
            </a:lvl1pPr>
          </a:lstStyle>
          <a:p>
            <a:pPr>
              <a:defRPr/>
            </a:pPr>
            <a:fld id="{6CF4E593-BAD4-4ACB-8E6C-245490A84B64}"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DAB3BDE-E1E7-4EA5-BC60-4336A81E24B8}"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期占位符 3"/>
          <p:cNvSpPr>
            <a:spLocks noGrp="1" noChangeArrowheads="1"/>
          </p:cNvSpPr>
          <p:nvPr>
            <p:ph type="dt" sz="half" idx="10"/>
          </p:nvPr>
        </p:nvSpPr>
        <p:spPr>
          <a:ln/>
        </p:spPr>
        <p:txBody>
          <a:bodyPr/>
          <a:lstStyle>
            <a:lvl1pPr>
              <a:defRPr/>
            </a:lvl1pPr>
          </a:lstStyle>
          <a:p>
            <a:pPr>
              <a:defRPr/>
            </a:pPr>
            <a:fld id="{F06DCBC9-F804-487E-9237-23E229A87E6B}"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DE40EA7A-9DBF-4ABB-9952-54ECC7ABD605}"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期占位符 3"/>
          <p:cNvSpPr>
            <a:spLocks noGrp="1" noChangeArrowheads="1"/>
          </p:cNvSpPr>
          <p:nvPr>
            <p:ph type="dt" sz="half" idx="10"/>
          </p:nvPr>
        </p:nvSpPr>
        <p:spPr>
          <a:ln/>
        </p:spPr>
        <p:txBody>
          <a:bodyPr/>
          <a:lstStyle>
            <a:lvl1pPr>
              <a:defRPr/>
            </a:lvl1pPr>
          </a:lstStyle>
          <a:p>
            <a:pPr>
              <a:defRPr/>
            </a:pPr>
            <a:fld id="{60A07951-3448-4626-9DB7-BBE1DFB7F612}" type="datetime1">
              <a:rPr lang="zh-CN" altLang="en-US"/>
              <a:pPr>
                <a:defRPr/>
              </a:pPr>
              <a:t>2015-6-23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9D6A166A-B591-41E0-B885-73BFDF9ED926}"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期占位符 3"/>
          <p:cNvSpPr>
            <a:spLocks noGrp="1" noChangeArrowheads="1"/>
          </p:cNvSpPr>
          <p:nvPr>
            <p:ph type="dt" sz="half" idx="10"/>
          </p:nvPr>
        </p:nvSpPr>
        <p:spPr>
          <a:ln/>
        </p:spPr>
        <p:txBody>
          <a:bodyPr/>
          <a:lstStyle>
            <a:lvl1pPr>
              <a:defRPr/>
            </a:lvl1pPr>
          </a:lstStyle>
          <a:p>
            <a:pPr>
              <a:defRPr/>
            </a:pPr>
            <a:fld id="{630280DC-DF99-4706-9168-156DD71C58F2}" type="datetime1">
              <a:rPr lang="zh-CN" altLang="en-US"/>
              <a:pPr>
                <a:defRPr/>
              </a:pPr>
              <a:t>2015-6-23</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F3E4607E-B192-4922-8B90-670B5C4EF376}"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期占位符 3"/>
          <p:cNvSpPr>
            <a:spLocks noGrp="1" noChangeArrowheads="1"/>
          </p:cNvSpPr>
          <p:nvPr>
            <p:ph type="dt" sz="half" idx="10"/>
          </p:nvPr>
        </p:nvSpPr>
        <p:spPr>
          <a:ln/>
        </p:spPr>
        <p:txBody>
          <a:bodyPr/>
          <a:lstStyle>
            <a:lvl1pPr>
              <a:defRPr/>
            </a:lvl1pPr>
          </a:lstStyle>
          <a:p>
            <a:pPr>
              <a:defRPr/>
            </a:pPr>
            <a:fld id="{7CFA546E-2000-4C40-9900-63F085CA3EB1}" type="datetime1">
              <a:rPr lang="zh-CN" altLang="en-US"/>
              <a:pPr>
                <a:defRPr/>
              </a:pPr>
              <a:t>2015-6-23</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EEC3CE87-E392-4038-A276-DD3C1338CA87}"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325478F2-DC59-4CA1-BFBA-4CB2389ACBD4}" type="datetime1">
              <a:rPr lang="zh-CN" altLang="en-US"/>
              <a:pPr>
                <a:defRPr/>
              </a:pPr>
              <a:t>2015-6-23</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E7FB22A0-37A1-4BB0-8CB6-46791B4123BB}"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fld id="{CBD4121B-AEF5-46D1-A5CB-A333F8ABE058}" type="datetime1">
              <a:rPr lang="zh-CN" altLang="en-US"/>
              <a:pPr>
                <a:defRPr/>
              </a:pPr>
              <a:t>2015-6-23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ABFBAEAE-D138-45E1-B476-4D20E5018FA5}"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noChangeArrowheads="1"/>
          </p:cNvSpPr>
          <p:nvPr>
            <p:ph type="dt" sz="half" idx="10"/>
          </p:nvPr>
        </p:nvSpPr>
        <p:spPr>
          <a:ln/>
        </p:spPr>
        <p:txBody>
          <a:bodyPr/>
          <a:lstStyle>
            <a:lvl1pPr>
              <a:defRPr/>
            </a:lvl1pPr>
          </a:lstStyle>
          <a:p>
            <a:pPr>
              <a:defRPr/>
            </a:pPr>
            <a:fld id="{F98C74AF-6954-4F09-85D4-4300A5A01D6D}"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DC081E7-855E-46A7-8396-C48F6A85A4CD}"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fld id="{E74AAB42-B558-4B65-8D57-936E7437DD21}" type="datetime1">
              <a:rPr lang="zh-CN" altLang="en-US"/>
              <a:pPr>
                <a:defRPr/>
              </a:pPr>
              <a:t>2015-6-23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D2A0F47-5A3D-477B-ACB8-A557101FBE9A}"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noChangeArrowheads="1"/>
          </p:cNvSpPr>
          <p:nvPr>
            <p:ph type="dt" sz="half" idx="10"/>
          </p:nvPr>
        </p:nvSpPr>
        <p:spPr>
          <a:ln/>
        </p:spPr>
        <p:txBody>
          <a:bodyPr/>
          <a:lstStyle>
            <a:lvl1pPr>
              <a:defRPr/>
            </a:lvl1pPr>
          </a:lstStyle>
          <a:p>
            <a:pPr>
              <a:defRPr/>
            </a:pPr>
            <a:fld id="{CB89CDAD-0236-4CEA-9128-DF3AB3A36BFE}"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9D01E9B-02D9-41FA-8B28-AF5B22C18ED3}"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42938"/>
            <a:ext cx="2057400" cy="54832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642938"/>
            <a:ext cx="6019800" cy="5483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期占位符 3"/>
          <p:cNvSpPr>
            <a:spLocks noGrp="1" noChangeArrowheads="1"/>
          </p:cNvSpPr>
          <p:nvPr>
            <p:ph type="dt" sz="half" idx="10"/>
          </p:nvPr>
        </p:nvSpPr>
        <p:spPr>
          <a:ln/>
        </p:spPr>
        <p:txBody>
          <a:bodyPr/>
          <a:lstStyle>
            <a:lvl1pPr>
              <a:defRPr/>
            </a:lvl1pPr>
          </a:lstStyle>
          <a:p>
            <a:pPr>
              <a:defRPr/>
            </a:pPr>
            <a:fld id="{88D3BF51-5359-404F-A4CC-625645E375AA}"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90E8950F-8114-40B4-BDB3-4F91F55B7EEF}"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期占位符 3"/>
          <p:cNvSpPr>
            <a:spLocks noGrp="1" noChangeArrowheads="1"/>
          </p:cNvSpPr>
          <p:nvPr>
            <p:ph type="dt" sz="half" idx="10"/>
          </p:nvPr>
        </p:nvSpPr>
        <p:spPr>
          <a:ln/>
        </p:spPr>
        <p:txBody>
          <a:bodyPr/>
          <a:lstStyle>
            <a:lvl1pPr>
              <a:defRPr/>
            </a:lvl1pPr>
          </a:lstStyle>
          <a:p>
            <a:pPr>
              <a:defRPr/>
            </a:pPr>
            <a:fld id="{F8D19A36-024A-40CF-87BD-6ED3EAAD09F1}" type="datetime1">
              <a:rPr lang="zh-CN" altLang="en-US"/>
              <a:pPr>
                <a:defRPr/>
              </a:pPr>
              <a:t>2015-6-23</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522CD653-C6D9-4DB8-AE4B-9A0EA9388693}"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期占位符 3"/>
          <p:cNvSpPr>
            <a:spLocks noGrp="1" noChangeArrowheads="1"/>
          </p:cNvSpPr>
          <p:nvPr>
            <p:ph type="dt" sz="half" idx="10"/>
          </p:nvPr>
        </p:nvSpPr>
        <p:spPr>
          <a:ln/>
        </p:spPr>
        <p:txBody>
          <a:bodyPr/>
          <a:lstStyle>
            <a:lvl1pPr>
              <a:defRPr/>
            </a:lvl1pPr>
          </a:lstStyle>
          <a:p>
            <a:pPr>
              <a:defRPr/>
            </a:pPr>
            <a:fld id="{9704FCDA-F10B-4FC0-BE70-6A2119E79F75}" type="datetime1">
              <a:rPr lang="zh-CN" altLang="en-US"/>
              <a:pPr>
                <a:defRPr/>
              </a:pPr>
              <a:t>2015-6-23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B0A5CF37-B4DC-4E35-9884-967CBE662E09}"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期占位符 3"/>
          <p:cNvSpPr>
            <a:spLocks noGrp="1" noChangeArrowheads="1"/>
          </p:cNvSpPr>
          <p:nvPr>
            <p:ph type="dt" sz="half" idx="10"/>
          </p:nvPr>
        </p:nvSpPr>
        <p:spPr>
          <a:ln/>
        </p:spPr>
        <p:txBody>
          <a:bodyPr/>
          <a:lstStyle>
            <a:lvl1pPr>
              <a:defRPr/>
            </a:lvl1pPr>
          </a:lstStyle>
          <a:p>
            <a:pPr>
              <a:defRPr/>
            </a:pPr>
            <a:fld id="{EBC030FC-2525-4540-870F-158003C49694}" type="datetime1">
              <a:rPr lang="zh-CN" altLang="en-US"/>
              <a:pPr>
                <a:defRPr/>
              </a:pPr>
              <a:t>2015-6-23</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0BA71538-EA1F-4C0F-B2FC-483FB129B50A}"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期占位符 3"/>
          <p:cNvSpPr>
            <a:spLocks noGrp="1" noChangeArrowheads="1"/>
          </p:cNvSpPr>
          <p:nvPr>
            <p:ph type="dt" sz="half" idx="10"/>
          </p:nvPr>
        </p:nvSpPr>
        <p:spPr>
          <a:ln/>
        </p:spPr>
        <p:txBody>
          <a:bodyPr/>
          <a:lstStyle>
            <a:lvl1pPr>
              <a:defRPr/>
            </a:lvl1pPr>
          </a:lstStyle>
          <a:p>
            <a:pPr>
              <a:defRPr/>
            </a:pPr>
            <a:fld id="{0CD139AC-8AB5-4F6F-B551-21DD3BBBE69A}" type="datetime1">
              <a:rPr lang="zh-CN" altLang="en-US"/>
              <a:pPr>
                <a:defRPr/>
              </a:pPr>
              <a:t>2015-6-23</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ACF3972C-F683-45C9-B84C-C1E62E6431CF}"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78078F20-541C-45EC-ADDC-A398A7D24873}" type="datetime1">
              <a:rPr lang="zh-CN" altLang="en-US"/>
              <a:pPr>
                <a:defRPr/>
              </a:pPr>
              <a:t>2015-6-23</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5BFCD9E1-DC61-4415-9743-241748962471}"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fld id="{428ADC0E-F5E2-4E06-A3BE-D3CFCB37B556}" type="datetime1">
              <a:rPr lang="zh-CN" altLang="en-US"/>
              <a:pPr>
                <a:defRPr/>
              </a:pPr>
              <a:t>2015-6-23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BE91F28E-951A-4A59-8C57-AEAFC568341F}"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期占位符 3"/>
          <p:cNvSpPr>
            <a:spLocks noGrp="1" noChangeArrowheads="1"/>
          </p:cNvSpPr>
          <p:nvPr>
            <p:ph type="dt" sz="half" idx="10"/>
          </p:nvPr>
        </p:nvSpPr>
        <p:spPr>
          <a:ln/>
        </p:spPr>
        <p:txBody>
          <a:bodyPr/>
          <a:lstStyle>
            <a:lvl1pPr>
              <a:defRPr/>
            </a:lvl1pPr>
          </a:lstStyle>
          <a:p>
            <a:pPr>
              <a:defRPr/>
            </a:pPr>
            <a:fld id="{34143B9C-47C3-4D7F-A4CE-C87981E71DE1}" type="datetime1">
              <a:rPr lang="zh-CN" altLang="en-US"/>
              <a:pPr>
                <a:defRPr/>
              </a:pPr>
              <a:t>2015-6-23</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r>
              <a:rPr lang="en-GB" altLang="zh-CN"/>
              <a:t>Junior Doctors Induction Pack </a:t>
            </a: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F8234D17-D11E-4905-913B-925ACD886431}"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3" descr="C:\Documents and Settings\鱼不愚\桌面\未标题-1副本.jpg"/>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标题占位符 1"/>
          <p:cNvSpPr>
            <a:spLocks noGrp="1" noChangeArrowheads="1"/>
          </p:cNvSpPr>
          <p:nvPr>
            <p:ph type="title"/>
          </p:nvPr>
        </p:nvSpPr>
        <p:spPr bwMode="auto">
          <a:xfrm>
            <a:off x="457200" y="642938"/>
            <a:ext cx="8229600" cy="774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8" name="文本占位符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9" name="日期占位符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宋体" charset="-122"/>
                <a:cs typeface="+mn-cs"/>
              </a:defRPr>
            </a:lvl1pPr>
          </a:lstStyle>
          <a:p>
            <a:pPr>
              <a:defRPr/>
            </a:pPr>
            <a:fld id="{6C9F0D24-44E5-4D96-888E-D5EC1DD64996}" type="datetime1">
              <a:rPr lang="zh-CN" altLang="en-US"/>
              <a:pPr>
                <a:defRPr/>
              </a:pPr>
              <a:t>2015-6-23</a:t>
            </a:fld>
            <a:endParaRPr lang="zh-CN" altLang="en-US"/>
          </a:p>
        </p:txBody>
      </p:sp>
      <p:sp>
        <p:nvSpPr>
          <p:cNvPr id="1030"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宋体" charset="-122"/>
                <a:cs typeface="+mn-cs"/>
              </a:defRPr>
            </a:lvl1pPr>
          </a:lstStyle>
          <a:p>
            <a:pPr>
              <a:defRPr/>
            </a:pPr>
            <a:r>
              <a:rPr lang="en-GB" altLang="zh-CN"/>
              <a:t>Junior Doctors Induction Pack </a:t>
            </a:r>
            <a:endParaRPr lang="zh-CN" altLang="en-US"/>
          </a:p>
        </p:txBody>
      </p:sp>
      <p:sp>
        <p:nvSpPr>
          <p:cNvPr id="1031"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宋体" charset="-122"/>
                <a:cs typeface="+mn-cs"/>
              </a:defRPr>
            </a:lvl1pPr>
          </a:lstStyle>
          <a:p>
            <a:pPr>
              <a:defRPr/>
            </a:pPr>
            <a:fld id="{095ACC12-CE11-4B47-9DB1-DC6997D8420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hf sldNum="0" hdr="0" ftr="0" dt="0"/>
  <p:txStyles>
    <p:titleStyle>
      <a:lvl1pPr algn="l" rtl="0" eaLnBrk="0" fontAlgn="base" hangingPunct="0">
        <a:spcBef>
          <a:spcPct val="0"/>
        </a:spcBef>
        <a:spcAft>
          <a:spcPct val="0"/>
        </a:spcAft>
        <a:defRPr sz="3200">
          <a:solidFill>
            <a:schemeClr val="tx1"/>
          </a:solidFill>
          <a:latin typeface="+mj-lt"/>
          <a:ea typeface="+mj-ea"/>
          <a:cs typeface="经典特宋简" charset="0"/>
        </a:defRPr>
      </a:lvl1pPr>
      <a:lvl2pPr algn="l" rtl="0" eaLnBrk="0" fontAlgn="base" hangingPunct="0">
        <a:spcBef>
          <a:spcPct val="0"/>
        </a:spcBef>
        <a:spcAft>
          <a:spcPct val="0"/>
        </a:spcAft>
        <a:defRPr sz="3200">
          <a:solidFill>
            <a:schemeClr val="tx1"/>
          </a:solidFill>
          <a:latin typeface="经典特宋简" pitchFamily="1" charset="-122"/>
          <a:ea typeface="经典特宋简" pitchFamily="1" charset="-122"/>
          <a:cs typeface="经典特宋简" charset="0"/>
        </a:defRPr>
      </a:lvl2pPr>
      <a:lvl3pPr algn="l" rtl="0" eaLnBrk="0" fontAlgn="base" hangingPunct="0">
        <a:spcBef>
          <a:spcPct val="0"/>
        </a:spcBef>
        <a:spcAft>
          <a:spcPct val="0"/>
        </a:spcAft>
        <a:defRPr sz="3200">
          <a:solidFill>
            <a:schemeClr val="tx1"/>
          </a:solidFill>
          <a:latin typeface="经典特宋简" pitchFamily="1" charset="-122"/>
          <a:ea typeface="经典特宋简" pitchFamily="1" charset="-122"/>
          <a:cs typeface="经典特宋简" charset="0"/>
        </a:defRPr>
      </a:lvl3pPr>
      <a:lvl4pPr algn="l" rtl="0" eaLnBrk="0" fontAlgn="base" hangingPunct="0">
        <a:spcBef>
          <a:spcPct val="0"/>
        </a:spcBef>
        <a:spcAft>
          <a:spcPct val="0"/>
        </a:spcAft>
        <a:defRPr sz="3200">
          <a:solidFill>
            <a:schemeClr val="tx1"/>
          </a:solidFill>
          <a:latin typeface="经典特宋简" pitchFamily="1" charset="-122"/>
          <a:ea typeface="经典特宋简" pitchFamily="1" charset="-122"/>
          <a:cs typeface="经典特宋简" charset="0"/>
        </a:defRPr>
      </a:lvl4pPr>
      <a:lvl5pPr algn="l" rtl="0" eaLnBrk="0" fontAlgn="base" hangingPunct="0">
        <a:spcBef>
          <a:spcPct val="0"/>
        </a:spcBef>
        <a:spcAft>
          <a:spcPct val="0"/>
        </a:spcAft>
        <a:defRPr sz="3200">
          <a:solidFill>
            <a:schemeClr val="tx1"/>
          </a:solidFill>
          <a:latin typeface="经典特宋简" pitchFamily="1" charset="-122"/>
          <a:ea typeface="经典特宋简" pitchFamily="1" charset="-122"/>
          <a:cs typeface="经典特宋简" charset="0"/>
        </a:defRPr>
      </a:lvl5pPr>
      <a:lvl6pPr marL="457200" algn="l" rtl="0" eaLnBrk="0" fontAlgn="base" hangingPunct="0">
        <a:spcBef>
          <a:spcPct val="0"/>
        </a:spcBef>
        <a:spcAft>
          <a:spcPct val="0"/>
        </a:spcAft>
        <a:defRPr sz="3200">
          <a:solidFill>
            <a:schemeClr val="tx1"/>
          </a:solidFill>
          <a:latin typeface="经典特宋简" pitchFamily="1" charset="-122"/>
          <a:ea typeface="经典特宋简" pitchFamily="1" charset="-122"/>
        </a:defRPr>
      </a:lvl6pPr>
      <a:lvl7pPr marL="914400" algn="l" rtl="0" eaLnBrk="0" fontAlgn="base" hangingPunct="0">
        <a:spcBef>
          <a:spcPct val="0"/>
        </a:spcBef>
        <a:spcAft>
          <a:spcPct val="0"/>
        </a:spcAft>
        <a:defRPr sz="3200">
          <a:solidFill>
            <a:schemeClr val="tx1"/>
          </a:solidFill>
          <a:latin typeface="经典特宋简" pitchFamily="1" charset="-122"/>
          <a:ea typeface="经典特宋简" pitchFamily="1" charset="-122"/>
        </a:defRPr>
      </a:lvl7pPr>
      <a:lvl8pPr marL="1371600" algn="l" rtl="0" eaLnBrk="0" fontAlgn="base" hangingPunct="0">
        <a:spcBef>
          <a:spcPct val="0"/>
        </a:spcBef>
        <a:spcAft>
          <a:spcPct val="0"/>
        </a:spcAft>
        <a:defRPr sz="3200">
          <a:solidFill>
            <a:schemeClr val="tx1"/>
          </a:solidFill>
          <a:latin typeface="经典特宋简" pitchFamily="1" charset="-122"/>
          <a:ea typeface="经典特宋简" pitchFamily="1" charset="-122"/>
        </a:defRPr>
      </a:lvl8pPr>
      <a:lvl9pPr marL="1828800" algn="l" rtl="0" eaLnBrk="0" fontAlgn="base" hangingPunct="0">
        <a:spcBef>
          <a:spcPct val="0"/>
        </a:spcBef>
        <a:spcAft>
          <a:spcPct val="0"/>
        </a:spcAft>
        <a:defRPr sz="3200">
          <a:solidFill>
            <a:schemeClr val="tx1"/>
          </a:solidFill>
          <a:latin typeface="经典特宋简" pitchFamily="1" charset="-122"/>
          <a:ea typeface="经典特宋简" pitchFamily="1" charset="-122"/>
        </a:defRPr>
      </a:lvl9pPr>
    </p:titleStyle>
    <p:bodyStyle>
      <a:lvl1pPr marL="342900" indent="-342900" algn="l" rtl="0" eaLnBrk="0" fontAlgn="base" hangingPunct="0">
        <a:spcBef>
          <a:spcPct val="20000"/>
        </a:spcBef>
        <a:spcAft>
          <a:spcPct val="0"/>
        </a:spcAft>
        <a:buFont typeface="Arial" charset="0"/>
        <a:defRPr sz="2000">
          <a:solidFill>
            <a:schemeClr val="tx1"/>
          </a:solidFill>
          <a:latin typeface="+mn-lt"/>
          <a:ea typeface="+mn-ea"/>
          <a:cs typeface="华文细黑"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Calibri" pitchFamily="34" charset="0"/>
          <a:ea typeface="宋体" charset="-122"/>
          <a:cs typeface="宋体"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Calibri" pitchFamily="34" charset="0"/>
          <a:ea typeface="宋体" charset="-122"/>
          <a:cs typeface="宋体"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Calibri" pitchFamily="34" charset="0"/>
          <a:ea typeface="宋体" charset="-122"/>
          <a:cs typeface="宋体"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Calibri" pitchFamily="34" charset="0"/>
          <a:ea typeface="宋体" charset="-122"/>
          <a:cs typeface="宋体" charset="0"/>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Calibri" pitchFamily="34" charset="0"/>
          <a:ea typeface="宋体" charset="-122"/>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Calibri" pitchFamily="34" charset="0"/>
          <a:ea typeface="宋体" charset="-122"/>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Calibri" pitchFamily="34" charset="0"/>
          <a:ea typeface="宋体" charset="-122"/>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Calibri" pitchFamily="34" charset="0"/>
          <a:ea typeface="宋体" charset="-12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3314" name="Picture 3" descr="C:\Documents and Settings\鱼不愚\桌面\未标题-1副本.jpg"/>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pic>
        <p:nvPicPr>
          <p:cNvPr id="13315" name="Picture 6" descr="C:\Documents and Settings\鱼不愚\桌面\未标题-1副本.jpg"/>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3316" name="标题占位符 1"/>
          <p:cNvSpPr>
            <a:spLocks noGrp="1" noChangeArrowheads="1"/>
          </p:cNvSpPr>
          <p:nvPr>
            <p:ph type="title"/>
          </p:nvPr>
        </p:nvSpPr>
        <p:spPr bwMode="auto">
          <a:xfrm>
            <a:off x="457200" y="642938"/>
            <a:ext cx="8229600" cy="774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3317" name="文本占位符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2054" name="日期占位符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宋体" charset="-122"/>
                <a:cs typeface="+mn-cs"/>
              </a:defRPr>
            </a:lvl1pPr>
          </a:lstStyle>
          <a:p>
            <a:pPr>
              <a:defRPr/>
            </a:pPr>
            <a:fld id="{D10F0F19-8AF6-455E-B4A2-DCEF2ABDE889}" type="datetime1">
              <a:rPr lang="zh-CN" altLang="en-US"/>
              <a:pPr>
                <a:defRPr/>
              </a:pPr>
              <a:t>2015-6-23</a:t>
            </a:fld>
            <a:endParaRPr lang="zh-CN" altLang="en-US"/>
          </a:p>
        </p:txBody>
      </p:sp>
      <p:sp>
        <p:nvSpPr>
          <p:cNvPr id="2055"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宋体" charset="-122"/>
                <a:cs typeface="+mn-cs"/>
              </a:defRPr>
            </a:lvl1pPr>
          </a:lstStyle>
          <a:p>
            <a:pPr>
              <a:defRPr/>
            </a:pPr>
            <a:r>
              <a:rPr lang="en-GB" altLang="zh-CN"/>
              <a:t>Junior Doctors Induction Pack </a:t>
            </a:r>
            <a:endParaRPr lang="zh-CN" altLang="en-US"/>
          </a:p>
        </p:txBody>
      </p:sp>
      <p:sp>
        <p:nvSpPr>
          <p:cNvPr id="2056"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宋体" charset="-122"/>
                <a:cs typeface="+mn-cs"/>
              </a:defRPr>
            </a:lvl1pPr>
          </a:lstStyle>
          <a:p>
            <a:pPr>
              <a:defRPr/>
            </a:pPr>
            <a:fld id="{39501DA1-FDD2-4EA3-9EEF-5ABFA455AF4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06" r:id="rId1"/>
    <p:sldLayoutId id="2147483705" r:id="rId2"/>
    <p:sldLayoutId id="2147483704" r:id="rId3"/>
    <p:sldLayoutId id="2147483703" r:id="rId4"/>
    <p:sldLayoutId id="2147483702" r:id="rId5"/>
    <p:sldLayoutId id="2147483701" r:id="rId6"/>
    <p:sldLayoutId id="2147483700" r:id="rId7"/>
    <p:sldLayoutId id="2147483699" r:id="rId8"/>
    <p:sldLayoutId id="2147483698" r:id="rId9"/>
    <p:sldLayoutId id="2147483697" r:id="rId10"/>
    <p:sldLayoutId id="2147483696" r:id="rId11"/>
  </p:sldLayoutIdLst>
  <p:hf sldNum="0" hdr="0" ftr="0" dt="0"/>
  <p:txStyles>
    <p:titleStyle>
      <a:lvl1pPr algn="l" rtl="0" eaLnBrk="0" fontAlgn="base" hangingPunct="0">
        <a:spcBef>
          <a:spcPct val="0"/>
        </a:spcBef>
        <a:spcAft>
          <a:spcPct val="0"/>
        </a:spcAft>
        <a:defRPr sz="3200">
          <a:solidFill>
            <a:schemeClr val="tx1"/>
          </a:solidFill>
          <a:latin typeface="+mj-lt"/>
          <a:ea typeface="+mj-ea"/>
          <a:cs typeface="经典特宋简" charset="0"/>
        </a:defRPr>
      </a:lvl1pPr>
      <a:lvl2pPr algn="l" rtl="0" eaLnBrk="0" fontAlgn="base" hangingPunct="0">
        <a:spcBef>
          <a:spcPct val="0"/>
        </a:spcBef>
        <a:spcAft>
          <a:spcPct val="0"/>
        </a:spcAft>
        <a:defRPr sz="3200">
          <a:solidFill>
            <a:schemeClr val="tx1"/>
          </a:solidFill>
          <a:latin typeface="经典特宋简" pitchFamily="1" charset="-122"/>
          <a:ea typeface="经典特宋简" pitchFamily="1" charset="-122"/>
          <a:cs typeface="经典特宋简" charset="0"/>
        </a:defRPr>
      </a:lvl2pPr>
      <a:lvl3pPr algn="l" rtl="0" eaLnBrk="0" fontAlgn="base" hangingPunct="0">
        <a:spcBef>
          <a:spcPct val="0"/>
        </a:spcBef>
        <a:spcAft>
          <a:spcPct val="0"/>
        </a:spcAft>
        <a:defRPr sz="3200">
          <a:solidFill>
            <a:schemeClr val="tx1"/>
          </a:solidFill>
          <a:latin typeface="经典特宋简" pitchFamily="1" charset="-122"/>
          <a:ea typeface="经典特宋简" pitchFamily="1" charset="-122"/>
          <a:cs typeface="经典特宋简" charset="0"/>
        </a:defRPr>
      </a:lvl3pPr>
      <a:lvl4pPr algn="l" rtl="0" eaLnBrk="0" fontAlgn="base" hangingPunct="0">
        <a:spcBef>
          <a:spcPct val="0"/>
        </a:spcBef>
        <a:spcAft>
          <a:spcPct val="0"/>
        </a:spcAft>
        <a:defRPr sz="3200">
          <a:solidFill>
            <a:schemeClr val="tx1"/>
          </a:solidFill>
          <a:latin typeface="经典特宋简" pitchFamily="1" charset="-122"/>
          <a:ea typeface="经典特宋简" pitchFamily="1" charset="-122"/>
          <a:cs typeface="经典特宋简" charset="0"/>
        </a:defRPr>
      </a:lvl4pPr>
      <a:lvl5pPr algn="l" rtl="0" eaLnBrk="0" fontAlgn="base" hangingPunct="0">
        <a:spcBef>
          <a:spcPct val="0"/>
        </a:spcBef>
        <a:spcAft>
          <a:spcPct val="0"/>
        </a:spcAft>
        <a:defRPr sz="3200">
          <a:solidFill>
            <a:schemeClr val="tx1"/>
          </a:solidFill>
          <a:latin typeface="经典特宋简" pitchFamily="1" charset="-122"/>
          <a:ea typeface="经典特宋简" pitchFamily="1" charset="-122"/>
          <a:cs typeface="经典特宋简" charset="0"/>
        </a:defRPr>
      </a:lvl5pPr>
      <a:lvl6pPr marL="457200" algn="l" rtl="0" eaLnBrk="0" fontAlgn="base" hangingPunct="0">
        <a:spcBef>
          <a:spcPct val="0"/>
        </a:spcBef>
        <a:spcAft>
          <a:spcPct val="0"/>
        </a:spcAft>
        <a:defRPr sz="3200">
          <a:solidFill>
            <a:schemeClr val="tx1"/>
          </a:solidFill>
          <a:latin typeface="经典特宋简" pitchFamily="1" charset="-122"/>
          <a:ea typeface="经典特宋简" pitchFamily="1" charset="-122"/>
        </a:defRPr>
      </a:lvl6pPr>
      <a:lvl7pPr marL="914400" algn="l" rtl="0" eaLnBrk="0" fontAlgn="base" hangingPunct="0">
        <a:spcBef>
          <a:spcPct val="0"/>
        </a:spcBef>
        <a:spcAft>
          <a:spcPct val="0"/>
        </a:spcAft>
        <a:defRPr sz="3200">
          <a:solidFill>
            <a:schemeClr val="tx1"/>
          </a:solidFill>
          <a:latin typeface="经典特宋简" pitchFamily="1" charset="-122"/>
          <a:ea typeface="经典特宋简" pitchFamily="1" charset="-122"/>
        </a:defRPr>
      </a:lvl7pPr>
      <a:lvl8pPr marL="1371600" algn="l" rtl="0" eaLnBrk="0" fontAlgn="base" hangingPunct="0">
        <a:spcBef>
          <a:spcPct val="0"/>
        </a:spcBef>
        <a:spcAft>
          <a:spcPct val="0"/>
        </a:spcAft>
        <a:defRPr sz="3200">
          <a:solidFill>
            <a:schemeClr val="tx1"/>
          </a:solidFill>
          <a:latin typeface="经典特宋简" pitchFamily="1" charset="-122"/>
          <a:ea typeface="经典特宋简" pitchFamily="1" charset="-122"/>
        </a:defRPr>
      </a:lvl8pPr>
      <a:lvl9pPr marL="1828800" algn="l" rtl="0" eaLnBrk="0" fontAlgn="base" hangingPunct="0">
        <a:spcBef>
          <a:spcPct val="0"/>
        </a:spcBef>
        <a:spcAft>
          <a:spcPct val="0"/>
        </a:spcAft>
        <a:defRPr sz="3200">
          <a:solidFill>
            <a:schemeClr val="tx1"/>
          </a:solidFill>
          <a:latin typeface="经典特宋简" pitchFamily="1" charset="-122"/>
          <a:ea typeface="经典特宋简" pitchFamily="1" charset="-122"/>
        </a:defRPr>
      </a:lvl9pPr>
    </p:titleStyle>
    <p:bodyStyle>
      <a:lvl1pPr marL="342900" indent="-342900" algn="l" rtl="0" eaLnBrk="0" fontAlgn="base" hangingPunct="0">
        <a:spcBef>
          <a:spcPct val="20000"/>
        </a:spcBef>
        <a:spcAft>
          <a:spcPct val="0"/>
        </a:spcAft>
        <a:buFont typeface="Arial" charset="0"/>
        <a:defRPr sz="2000">
          <a:solidFill>
            <a:schemeClr val="tx1"/>
          </a:solidFill>
          <a:latin typeface="+mn-lt"/>
          <a:ea typeface="+mn-ea"/>
          <a:cs typeface="华文细黑"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Calibri" pitchFamily="34" charset="0"/>
          <a:ea typeface="宋体" charset="-122"/>
          <a:cs typeface="宋体"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Calibri" pitchFamily="34" charset="0"/>
          <a:ea typeface="宋体" charset="-122"/>
          <a:cs typeface="宋体"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Calibri" pitchFamily="34" charset="0"/>
          <a:ea typeface="宋体" charset="-122"/>
          <a:cs typeface="宋体"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Calibri" pitchFamily="34" charset="0"/>
          <a:ea typeface="宋体" charset="-122"/>
          <a:cs typeface="宋体" charset="0"/>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Calibri" pitchFamily="34" charset="0"/>
          <a:ea typeface="宋体" charset="-122"/>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Calibri" pitchFamily="34" charset="0"/>
          <a:ea typeface="宋体" charset="-122"/>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Calibri" pitchFamily="34" charset="0"/>
          <a:ea typeface="宋体" charset="-122"/>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Calibri" pitchFamily="34" charset="0"/>
          <a:ea typeface="宋体" charset="-12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ctrTitle" idx="4294967295"/>
          </p:nvPr>
        </p:nvSpPr>
        <p:spPr>
          <a:xfrm>
            <a:off x="468313" y="1530350"/>
            <a:ext cx="6500812" cy="1041400"/>
          </a:xfrm>
        </p:spPr>
        <p:txBody>
          <a:bodyPr/>
          <a:lstStyle/>
          <a:p>
            <a:pPr eaLnBrk="1" hangingPunct="1"/>
            <a:r>
              <a:rPr lang="en-GB" sz="2800" b="1" smtClean="0">
                <a:solidFill>
                  <a:srgbClr val="0671BA"/>
                </a:solidFill>
                <a:latin typeface="Arial" charset="0"/>
                <a:cs typeface="Arial" charset="0"/>
              </a:rPr>
              <a:t>Junior Doctor Local Induction Pack </a:t>
            </a:r>
            <a:endParaRPr lang="en-US" sz="2800" smtClean="0">
              <a:solidFill>
                <a:srgbClr val="0671BA"/>
              </a:solidFill>
              <a:latin typeface="汉仪粗宋简"/>
              <a:ea typeface="汉仪粗宋简"/>
              <a:cs typeface="汉仪粗宋简"/>
            </a:endParaRPr>
          </a:p>
        </p:txBody>
      </p:sp>
      <p:pic>
        <p:nvPicPr>
          <p:cNvPr id="27650" name="Picture 9" descr="C:\Documents and Settings\CSparrow\Local Settings\Temporary Internet Files\Content.Outlook\HE4WC6AM\Logo colour.png"/>
          <p:cNvPicPr>
            <a:picLocks noChangeAspect="1" noChangeArrowheads="1"/>
          </p:cNvPicPr>
          <p:nvPr/>
        </p:nvPicPr>
        <p:blipFill>
          <a:blip r:embed="rId3" cstate="print"/>
          <a:srcRect/>
          <a:stretch>
            <a:fillRect/>
          </a:stretch>
        </p:blipFill>
        <p:spPr bwMode="auto">
          <a:xfrm>
            <a:off x="547688" y="642938"/>
            <a:ext cx="4738687" cy="73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a:xfrm>
            <a:off x="252413" y="642938"/>
            <a:ext cx="8677275" cy="357187"/>
          </a:xfrm>
          <a:solidFill>
            <a:srgbClr val="DCE6F2"/>
          </a:solidFill>
        </p:spPr>
        <p:txBody>
          <a:bodyPr/>
          <a:lstStyle/>
          <a:p>
            <a:r>
              <a:rPr lang="en-GB" sz="1800" dirty="0" smtClean="0">
                <a:solidFill>
                  <a:srgbClr val="0671BA"/>
                </a:solidFill>
                <a:latin typeface="Arial" charset="0"/>
                <a:cs typeface="Arial" charset="0"/>
              </a:rPr>
              <a:t>Local Induction Check List</a:t>
            </a:r>
          </a:p>
        </p:txBody>
      </p:sp>
      <p:graphicFrame>
        <p:nvGraphicFramePr>
          <p:cNvPr id="9" name="Table 8"/>
          <p:cNvGraphicFramePr>
            <a:graphicFrameLocks noGrp="1"/>
          </p:cNvGraphicFramePr>
          <p:nvPr/>
        </p:nvGraphicFramePr>
        <p:xfrm>
          <a:off x="285720" y="1071547"/>
          <a:ext cx="8644000" cy="5228117"/>
        </p:xfrm>
        <a:graphic>
          <a:graphicData uri="http://schemas.openxmlformats.org/drawingml/2006/table">
            <a:tbl>
              <a:tblPr firstRow="1" bandRow="1">
                <a:tableStyleId>{5C22544A-7EE6-4342-B048-85BDC9FD1C3A}</a:tableStyleId>
              </a:tblPr>
              <a:tblGrid>
                <a:gridCol w="571504"/>
                <a:gridCol w="6500858"/>
                <a:gridCol w="785818"/>
                <a:gridCol w="785820"/>
              </a:tblGrid>
              <a:tr h="256032">
                <a:tc>
                  <a:txBody>
                    <a:bodyPr/>
                    <a:lstStyle/>
                    <a:p>
                      <a:pPr algn="ctr" fontAlgn="ctr"/>
                      <a:r>
                        <a:rPr lang="en-GB" sz="1000" b="1" i="0" u="none" strike="noStrike" dirty="0">
                          <a:solidFill>
                            <a:srgbClr val="FFFFFF"/>
                          </a:solidFill>
                          <a:latin typeface="Arial"/>
                          <a:cs typeface="Arial"/>
                        </a:rPr>
                        <a:t>1</a:t>
                      </a:r>
                      <a:endParaRPr lang="en-GB" sz="1000" b="1" i="0" u="none" strike="noStrike" dirty="0">
                        <a:solidFill>
                          <a:srgbClr val="FFFFFF"/>
                        </a:solidFill>
                        <a:latin typeface="Arial"/>
                      </a:endParaRPr>
                    </a:p>
                  </a:txBody>
                  <a:tcPr marL="9525" marR="9525" marT="9525" marB="0" anchor="ctr"/>
                </a:tc>
                <a:tc>
                  <a:txBody>
                    <a:bodyPr/>
                    <a:lstStyle/>
                    <a:p>
                      <a:pPr algn="l" fontAlgn="ctr"/>
                      <a:r>
                        <a:rPr lang="en-GB" sz="1000" b="1" i="0" u="none" strike="noStrike" dirty="0">
                          <a:solidFill>
                            <a:srgbClr val="FFFFFF"/>
                          </a:solidFill>
                          <a:latin typeface="Arial"/>
                          <a:cs typeface="Arial"/>
                        </a:rPr>
                        <a:t>Your job</a:t>
                      </a:r>
                      <a:endParaRPr lang="en-GB" sz="1000" b="1" i="0" u="none" strike="noStrike" dirty="0">
                        <a:solidFill>
                          <a:srgbClr val="FFFFFF"/>
                        </a:solidFill>
                        <a:latin typeface="Arial"/>
                      </a:endParaRPr>
                    </a:p>
                  </a:txBody>
                  <a:tcPr marL="9525" marR="9525" marT="9525" marB="0" anchor="ctr"/>
                </a:tc>
                <a:tc>
                  <a:txBody>
                    <a:bodyPr/>
                    <a:lstStyle/>
                    <a:p>
                      <a:pPr algn="ctr" fontAlgn="ctr"/>
                      <a:r>
                        <a:rPr lang="en-GB" sz="1000" b="1" i="0" u="none" strike="noStrike" dirty="0" smtClean="0">
                          <a:solidFill>
                            <a:schemeClr val="bg1"/>
                          </a:solidFill>
                          <a:latin typeface="Arial"/>
                          <a:cs typeface="Arial"/>
                        </a:rPr>
                        <a:t>Covered?</a:t>
                      </a:r>
                      <a:endParaRPr lang="en-GB" sz="1000" b="1" i="0" u="none" strike="noStrike" dirty="0">
                        <a:solidFill>
                          <a:schemeClr val="bg1"/>
                        </a:solidFill>
                        <a:latin typeface="Arial"/>
                      </a:endParaRPr>
                    </a:p>
                  </a:txBody>
                  <a:tcPr marL="9525" marR="9525" marT="9525" marB="0" anchor="ctr"/>
                </a:tc>
                <a:tc>
                  <a:txBody>
                    <a:bodyPr/>
                    <a:lstStyle/>
                    <a:p>
                      <a:pPr algn="ctr" fontAlgn="ctr"/>
                      <a:r>
                        <a:rPr lang="en-GB" sz="1000" b="1" i="0" u="none" strike="noStrike" dirty="0">
                          <a:solidFill>
                            <a:schemeClr val="bg1"/>
                          </a:solidFill>
                          <a:latin typeface="Arial"/>
                          <a:cs typeface="Arial"/>
                        </a:rPr>
                        <a:t> </a:t>
                      </a:r>
                      <a:r>
                        <a:rPr lang="en-GB" sz="1000" b="1" i="0" u="none" strike="noStrike" dirty="0" smtClean="0">
                          <a:solidFill>
                            <a:schemeClr val="bg1"/>
                          </a:solidFill>
                          <a:latin typeface="Arial"/>
                          <a:cs typeface="Arial"/>
                        </a:rPr>
                        <a:t>Date</a:t>
                      </a:r>
                      <a:endParaRPr lang="en-GB" sz="1000" b="1" i="0" u="none" strike="noStrike" dirty="0">
                        <a:solidFill>
                          <a:schemeClr val="bg1"/>
                        </a:solidFill>
                        <a:latin typeface="Arial"/>
                      </a:endParaRPr>
                    </a:p>
                  </a:txBody>
                  <a:tcPr marL="9525" marR="9525" marT="9525" marB="0" anchor="ctr"/>
                </a:tc>
              </a:tr>
              <a:tr h="267843">
                <a:tc>
                  <a:txBody>
                    <a:bodyPr/>
                    <a:lstStyle/>
                    <a:p>
                      <a:pPr algn="ctr" fontAlgn="ctr"/>
                      <a:r>
                        <a:rPr lang="en-GB" sz="1000" b="1" i="0" u="none" strike="noStrike" dirty="0">
                          <a:solidFill>
                            <a:srgbClr val="000000"/>
                          </a:solidFill>
                          <a:latin typeface="Arial"/>
                          <a:cs typeface="Arial"/>
                        </a:rPr>
                        <a:t>1.1</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 have discussed the job role and understand the purpose of my job (expectations of the post)</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259470">
                <a:tc>
                  <a:txBody>
                    <a:bodyPr/>
                    <a:lstStyle/>
                    <a:p>
                      <a:pPr algn="ctr" fontAlgn="ctr"/>
                      <a:r>
                        <a:rPr lang="en-GB" sz="1000" b="1" i="0" u="none" strike="noStrike">
                          <a:solidFill>
                            <a:srgbClr val="000000"/>
                          </a:solidFill>
                          <a:latin typeface="Arial"/>
                          <a:cs typeface="Arial"/>
                        </a:rPr>
                        <a:t>1.2</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 have discussed and understand the limitations of my role </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264405">
                <a:tc>
                  <a:txBody>
                    <a:bodyPr/>
                    <a:lstStyle/>
                    <a:p>
                      <a:pPr algn="ctr" fontAlgn="ctr"/>
                      <a:r>
                        <a:rPr lang="en-GB" sz="1000" b="1" i="0" u="none" strike="noStrike">
                          <a:solidFill>
                            <a:srgbClr val="000000"/>
                          </a:solidFill>
                          <a:latin typeface="Arial"/>
                          <a:cs typeface="Arial"/>
                        </a:rPr>
                        <a:t>1.3</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 have discussed and understand the minimum period of supervised practice</a:t>
                      </a:r>
                      <a:endParaRPr lang="en-GB" sz="1000" b="0" i="0" u="none" strike="noStrike">
                        <a:solidFill>
                          <a:srgbClr val="000000"/>
                        </a:solidFill>
                        <a:latin typeface="Arial"/>
                      </a:endParaRPr>
                    </a:p>
                  </a:txBody>
                  <a:tcPr marL="9525" marR="9525" marT="9525" marB="0" anchor="ctr"/>
                </a:tc>
                <a:tc>
                  <a:txBody>
                    <a:bodyPr/>
                    <a:lstStyle/>
                    <a:p>
                      <a:pPr algn="ctr"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261938">
                <a:tc>
                  <a:txBody>
                    <a:bodyPr/>
                    <a:lstStyle/>
                    <a:p>
                      <a:pPr algn="ctr" fontAlgn="ctr"/>
                      <a:r>
                        <a:rPr lang="en-GB" sz="1000" b="1" i="0" u="none" strike="noStrike" dirty="0">
                          <a:solidFill>
                            <a:srgbClr val="000000"/>
                          </a:solidFill>
                          <a:latin typeface="Arial"/>
                          <a:cs typeface="Arial"/>
                        </a:rPr>
                        <a:t>1.4</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 have been introduced to my manager/supervisor/mentors (as appropriate)</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261938">
                <a:tc>
                  <a:txBody>
                    <a:bodyPr/>
                    <a:lstStyle/>
                    <a:p>
                      <a:pPr algn="ctr" fontAlgn="ctr"/>
                      <a:r>
                        <a:rPr lang="en-GB" sz="1000" b="1" i="0" u="none" strike="noStrike" dirty="0">
                          <a:solidFill>
                            <a:srgbClr val="000000"/>
                          </a:solidFill>
                          <a:latin typeface="Arial"/>
                          <a:cs typeface="Arial"/>
                        </a:rPr>
                        <a:t>1.5</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 know where to source help and advice</a:t>
                      </a:r>
                      <a:r>
                        <a:rPr lang="en-GB" sz="1000" b="0" i="1" u="none" strike="noStrike" dirty="0">
                          <a:solidFill>
                            <a:srgbClr val="000000"/>
                          </a:solidFill>
                          <a:latin typeface="Arial"/>
                          <a:cs typeface="Arial"/>
                        </a:rPr>
                        <a:t> </a:t>
                      </a:r>
                      <a:r>
                        <a:rPr lang="en-GB" sz="1000" b="0" i="0" u="none" strike="noStrike" dirty="0">
                          <a:solidFill>
                            <a:srgbClr val="000000"/>
                          </a:solidFill>
                          <a:latin typeface="Arial"/>
                          <a:cs typeface="Arial"/>
                        </a:rPr>
                        <a:t>and understand my role in the inter-professional and interdisciplinary team</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c>
                  <a:txBody>
                    <a:bodyPr/>
                    <a:lstStyle/>
                    <a:p>
                      <a:endParaRPr lang="en-GB" sz="1050" dirty="0"/>
                    </a:p>
                  </a:txBody>
                  <a:tcPr/>
                </a:tc>
              </a:tr>
              <a:tr h="237012">
                <a:tc>
                  <a:txBody>
                    <a:bodyPr/>
                    <a:lstStyle/>
                    <a:p>
                      <a:pPr algn="ctr" fontAlgn="ctr"/>
                      <a:r>
                        <a:rPr lang="en-GB" sz="1000" b="1" i="0" u="none" strike="noStrike" dirty="0">
                          <a:solidFill>
                            <a:srgbClr val="FFFFFF"/>
                          </a:solidFill>
                          <a:latin typeface="Arial"/>
                          <a:cs typeface="Arial"/>
                        </a:rPr>
                        <a:t>2</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gridSpan="2">
                  <a:txBody>
                    <a:bodyPr/>
                    <a:lstStyle/>
                    <a:p>
                      <a:pPr algn="l" fontAlgn="ctr"/>
                      <a:r>
                        <a:rPr lang="en-GB" sz="1000" b="1" i="0" u="none" strike="noStrike" dirty="0" smtClean="0">
                          <a:solidFill>
                            <a:srgbClr val="FFFFFF"/>
                          </a:solidFill>
                          <a:latin typeface="Arial"/>
                          <a:cs typeface="Arial"/>
                        </a:rPr>
                        <a:t>Your Department</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hMerge="1">
                  <a:txBody>
                    <a:bodyPr/>
                    <a:lstStyle/>
                    <a:p>
                      <a:endParaRPr lang="en-GB" dirty="0"/>
                    </a:p>
                  </a:txBody>
                  <a:tcPr/>
                </a:tc>
                <a:tc>
                  <a:txBody>
                    <a:bodyPr/>
                    <a:lstStyle/>
                    <a:p>
                      <a:endParaRPr lang="en-GB" sz="1050" dirty="0"/>
                    </a:p>
                  </a:txBody>
                  <a:tcPr>
                    <a:solidFill>
                      <a:schemeClr val="tx2">
                        <a:lumMod val="60000"/>
                        <a:lumOff val="40000"/>
                      </a:schemeClr>
                    </a:solidFill>
                  </a:tcPr>
                </a:tc>
              </a:tr>
              <a:tr h="240672">
                <a:tc>
                  <a:txBody>
                    <a:bodyPr/>
                    <a:lstStyle/>
                    <a:p>
                      <a:pPr algn="ctr" fontAlgn="ctr"/>
                      <a:r>
                        <a:rPr lang="en-GB" sz="1000" b="1" i="0" u="none" strike="noStrike">
                          <a:solidFill>
                            <a:srgbClr val="000000"/>
                          </a:solidFill>
                          <a:latin typeface="Arial"/>
                          <a:cs typeface="Arial"/>
                        </a:rPr>
                        <a:t>2.1</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 have met my Department/Ward Manager </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c>
                  <a:txBody>
                    <a:bodyPr/>
                    <a:lstStyle/>
                    <a:p>
                      <a:endParaRPr lang="en-GB" sz="1000" dirty="0"/>
                    </a:p>
                  </a:txBody>
                  <a:tcPr/>
                </a:tc>
              </a:tr>
              <a:tr h="268378">
                <a:tc>
                  <a:txBody>
                    <a:bodyPr/>
                    <a:lstStyle/>
                    <a:p>
                      <a:pPr algn="ctr" fontAlgn="ctr"/>
                      <a:r>
                        <a:rPr lang="en-GB" sz="1000" b="1" i="0" u="none" strike="noStrike">
                          <a:solidFill>
                            <a:srgbClr val="000000"/>
                          </a:solidFill>
                          <a:latin typeface="Arial"/>
                          <a:cs typeface="Arial"/>
                        </a:rPr>
                        <a:t>2.2</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The function and structure of my department has been explained to me</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c>
                  <a:txBody>
                    <a:bodyPr/>
                    <a:lstStyle/>
                    <a:p>
                      <a:endParaRPr lang="en-GB" sz="1000" dirty="0"/>
                    </a:p>
                  </a:txBody>
                  <a:tcPr/>
                </a:tc>
              </a:tr>
              <a:tr h="307238">
                <a:tc>
                  <a:txBody>
                    <a:bodyPr/>
                    <a:lstStyle/>
                    <a:p>
                      <a:pPr algn="ctr" fontAlgn="ctr"/>
                      <a:r>
                        <a:rPr lang="en-GB" sz="1000" b="1" i="0" u="none" strike="noStrike" dirty="0">
                          <a:solidFill>
                            <a:srgbClr val="000000"/>
                          </a:solidFill>
                          <a:latin typeface="Arial"/>
                          <a:cs typeface="Arial"/>
                        </a:rPr>
                        <a:t>2.3</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 have been given an orientation to my ward/department and other areas in the organisation relevant to my post</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c>
                  <a:txBody>
                    <a:bodyPr/>
                    <a:lstStyle/>
                    <a:p>
                      <a:endParaRPr lang="en-GB" sz="1000" dirty="0"/>
                    </a:p>
                  </a:txBody>
                  <a:tcPr/>
                </a:tc>
              </a:tr>
              <a:tr h="237012">
                <a:tc>
                  <a:txBody>
                    <a:bodyPr/>
                    <a:lstStyle/>
                    <a:p>
                      <a:pPr algn="ctr" fontAlgn="ctr"/>
                      <a:r>
                        <a:rPr lang="en-GB" sz="1000" b="1" i="0" u="none" strike="noStrike" dirty="0">
                          <a:solidFill>
                            <a:srgbClr val="000000"/>
                          </a:solidFill>
                          <a:latin typeface="Arial"/>
                          <a:cs typeface="Arial"/>
                        </a:rPr>
                        <a:t>2.5</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the layout of the department</a:t>
                      </a:r>
                      <a:endParaRPr lang="en-GB" sz="1000" b="0" i="0" u="none" strike="noStrike" dirty="0">
                        <a:solidFill>
                          <a:srgbClr val="000000"/>
                        </a:solidFill>
                        <a:latin typeface="Arial"/>
                      </a:endParaRPr>
                    </a:p>
                  </a:txBody>
                  <a:tcPr marL="9525" marR="9525" marT="9525" marB="0" anchor="ctr"/>
                </a:tc>
                <a:tc>
                  <a:txBody>
                    <a:bodyPr/>
                    <a:lstStyle/>
                    <a:p>
                      <a:endParaRPr lang="en-GB" sz="1050" dirty="0"/>
                    </a:p>
                  </a:txBody>
                  <a:tcPr/>
                </a:tc>
                <a:tc>
                  <a:txBody>
                    <a:bodyPr/>
                    <a:lstStyle/>
                    <a:p>
                      <a:endParaRPr lang="en-GB" sz="1050" dirty="0"/>
                    </a:p>
                  </a:txBody>
                  <a:tcPr/>
                </a:tc>
              </a:tr>
              <a:tr h="237012">
                <a:tc>
                  <a:txBody>
                    <a:bodyPr/>
                    <a:lstStyle/>
                    <a:p>
                      <a:pPr algn="ctr" fontAlgn="ctr"/>
                      <a:r>
                        <a:rPr lang="en-GB" sz="1000" b="1" i="0" u="none" strike="noStrike">
                          <a:solidFill>
                            <a:srgbClr val="000000"/>
                          </a:solidFill>
                          <a:latin typeface="Arial"/>
                          <a:cs typeface="Arial"/>
                        </a:rPr>
                        <a:t>2.6</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the location of the first aid box</a:t>
                      </a:r>
                      <a:endParaRPr lang="en-GB" sz="1000" b="0" i="0" u="none" strike="noStrike" dirty="0">
                        <a:solidFill>
                          <a:srgbClr val="000000"/>
                        </a:solidFill>
                        <a:latin typeface="Arial"/>
                      </a:endParaRPr>
                    </a:p>
                  </a:txBody>
                  <a:tcPr marL="9525" marR="9525" marT="9525" marB="0" anchor="ctr"/>
                </a:tc>
                <a:tc>
                  <a:txBody>
                    <a:bodyPr/>
                    <a:lstStyle/>
                    <a:p>
                      <a:endParaRPr lang="en-GB" sz="1050" dirty="0"/>
                    </a:p>
                  </a:txBody>
                  <a:tcPr/>
                </a:tc>
                <a:tc>
                  <a:txBody>
                    <a:bodyPr/>
                    <a:lstStyle/>
                    <a:p>
                      <a:endParaRPr lang="en-GB" sz="1050" dirty="0"/>
                    </a:p>
                  </a:txBody>
                  <a:tcPr/>
                </a:tc>
              </a:tr>
              <a:tr h="237012">
                <a:tc>
                  <a:txBody>
                    <a:bodyPr/>
                    <a:lstStyle/>
                    <a:p>
                      <a:pPr algn="ctr" fontAlgn="ctr"/>
                      <a:r>
                        <a:rPr lang="en-GB" sz="1000" b="1" i="0" u="none" strike="noStrike">
                          <a:solidFill>
                            <a:srgbClr val="000000"/>
                          </a:solidFill>
                          <a:latin typeface="Arial"/>
                          <a:cs typeface="Arial"/>
                        </a:rPr>
                        <a:t>2.7</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toilets/cloakroom/restroom facilities</a:t>
                      </a:r>
                      <a:endParaRPr lang="en-GB" sz="1000" b="0" i="0" u="none" strike="noStrike" dirty="0">
                        <a:solidFill>
                          <a:srgbClr val="000000"/>
                        </a:solidFill>
                        <a:latin typeface="Arial"/>
                      </a:endParaRPr>
                    </a:p>
                  </a:txBody>
                  <a:tcPr marL="9525" marR="9525" marT="9525" marB="0" anchor="ctr"/>
                </a:tc>
                <a:tc>
                  <a:txBody>
                    <a:bodyPr/>
                    <a:lstStyle/>
                    <a:p>
                      <a:endParaRPr lang="en-GB" sz="1050" dirty="0"/>
                    </a:p>
                  </a:txBody>
                  <a:tcPr/>
                </a:tc>
                <a:tc>
                  <a:txBody>
                    <a:bodyPr/>
                    <a:lstStyle/>
                    <a:p>
                      <a:endParaRPr lang="en-GB" sz="1050" dirty="0"/>
                    </a:p>
                  </a:txBody>
                  <a:tcPr/>
                </a:tc>
              </a:tr>
              <a:tr h="237012">
                <a:tc>
                  <a:txBody>
                    <a:bodyPr/>
                    <a:lstStyle/>
                    <a:p>
                      <a:pPr algn="ctr" fontAlgn="ctr"/>
                      <a:r>
                        <a:rPr lang="en-GB" sz="1000" b="1" i="0" u="none" strike="noStrike">
                          <a:solidFill>
                            <a:srgbClr val="000000"/>
                          </a:solidFill>
                          <a:latin typeface="Arial"/>
                          <a:cs typeface="Arial"/>
                        </a:rPr>
                        <a:t>2.8</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area to store and make refreshments</a:t>
                      </a:r>
                      <a:endParaRPr lang="en-GB" sz="1000" b="0" i="0" u="none" strike="noStrike" dirty="0">
                        <a:solidFill>
                          <a:srgbClr val="000000"/>
                        </a:solidFill>
                        <a:latin typeface="Arial"/>
                      </a:endParaRPr>
                    </a:p>
                  </a:txBody>
                  <a:tcPr marL="9525" marR="9525" marT="9525" marB="0" anchor="ctr"/>
                </a:tc>
                <a:tc>
                  <a:txBody>
                    <a:bodyPr/>
                    <a:lstStyle/>
                    <a:p>
                      <a:endParaRPr lang="en-GB" sz="1050" dirty="0"/>
                    </a:p>
                  </a:txBody>
                  <a:tcPr/>
                </a:tc>
                <a:tc>
                  <a:txBody>
                    <a:bodyPr/>
                    <a:lstStyle/>
                    <a:p>
                      <a:endParaRPr lang="en-GB" sz="1050" dirty="0"/>
                    </a:p>
                  </a:txBody>
                  <a:tcPr/>
                </a:tc>
              </a:tr>
              <a:tr h="253474">
                <a:tc>
                  <a:txBody>
                    <a:bodyPr/>
                    <a:lstStyle/>
                    <a:p>
                      <a:pPr algn="ctr" fontAlgn="ctr"/>
                      <a:r>
                        <a:rPr lang="en-GB" sz="1000" b="1" i="0" u="none" strike="noStrike">
                          <a:solidFill>
                            <a:srgbClr val="000000"/>
                          </a:solidFill>
                          <a:latin typeface="Arial"/>
                          <a:cs typeface="Arial"/>
                        </a:rPr>
                        <a:t>2.9</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facilities to lock away my personal belongings</a:t>
                      </a:r>
                      <a:endParaRPr lang="en-GB" sz="1000" b="0" i="0" u="none" strike="noStrike">
                        <a:solidFill>
                          <a:srgbClr val="000000"/>
                        </a:solidFill>
                        <a:latin typeface="Arial"/>
                      </a:endParaRPr>
                    </a:p>
                  </a:txBody>
                  <a:tcPr marL="9525" marR="9525" marT="9525" marB="0" anchor="ctr"/>
                </a:tc>
                <a:tc>
                  <a:txBody>
                    <a:bodyPr/>
                    <a:lstStyle/>
                    <a:p>
                      <a:endParaRPr lang="en-GB" sz="1050" dirty="0"/>
                    </a:p>
                  </a:txBody>
                  <a:tcPr/>
                </a:tc>
                <a:tc>
                  <a:txBody>
                    <a:bodyPr/>
                    <a:lstStyle/>
                    <a:p>
                      <a:endParaRPr lang="en-GB" sz="1050" dirty="0"/>
                    </a:p>
                  </a:txBody>
                  <a:tcPr/>
                </a:tc>
              </a:tr>
              <a:tr h="256032">
                <a:tc>
                  <a:txBody>
                    <a:bodyPr/>
                    <a:lstStyle/>
                    <a:p>
                      <a:pPr algn="ctr" fontAlgn="ctr"/>
                      <a:r>
                        <a:rPr lang="en-GB" sz="1000" b="1" i="0" u="none" strike="noStrike" dirty="0">
                          <a:solidFill>
                            <a:srgbClr val="000000"/>
                          </a:solidFill>
                          <a:latin typeface="Arial"/>
                          <a:cs typeface="Arial"/>
                        </a:rPr>
                        <a:t>2.10</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fire escapes, the location of fire alarm points, fire equipment, assembly point and the local fire drill procedure</a:t>
                      </a:r>
                      <a:endParaRPr lang="en-GB" sz="1000" b="0" i="0" u="none" strike="noStrike" dirty="0">
                        <a:solidFill>
                          <a:srgbClr val="000000"/>
                        </a:solidFill>
                        <a:latin typeface="Arial"/>
                      </a:endParaRPr>
                    </a:p>
                  </a:txBody>
                  <a:tcPr marL="9525" marR="9525" marT="9525" marB="0" anchor="ctr"/>
                </a:tc>
                <a:tc>
                  <a:txBody>
                    <a:bodyPr/>
                    <a:lstStyle/>
                    <a:p>
                      <a:endParaRPr lang="en-GB" sz="1050" dirty="0"/>
                    </a:p>
                  </a:txBody>
                  <a:tcPr/>
                </a:tc>
                <a:tc>
                  <a:txBody>
                    <a:bodyPr/>
                    <a:lstStyle/>
                    <a:p>
                      <a:endParaRPr lang="en-GB" sz="1050" dirty="0"/>
                    </a:p>
                  </a:txBody>
                  <a:tcPr/>
                </a:tc>
              </a:tr>
              <a:tr h="256032">
                <a:tc>
                  <a:txBody>
                    <a:bodyPr/>
                    <a:lstStyle/>
                    <a:p>
                      <a:pPr algn="ctr" fontAlgn="ctr"/>
                      <a:r>
                        <a:rPr lang="en-GB" sz="1000" b="1" i="0" u="none" strike="noStrike" dirty="0">
                          <a:solidFill>
                            <a:srgbClr val="000000"/>
                          </a:solidFill>
                          <a:latin typeface="Arial"/>
                          <a:cs typeface="Arial"/>
                        </a:rPr>
                        <a:t>2.11</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The location of the resuscitation equipment, Crash Trolley and resuscitation procedures </a:t>
                      </a:r>
                      <a:endParaRPr lang="en-GB" sz="1000" b="0" i="0" u="none" strike="noStrike">
                        <a:solidFill>
                          <a:srgbClr val="000000"/>
                        </a:solidFill>
                        <a:latin typeface="Arial"/>
                      </a:endParaRPr>
                    </a:p>
                  </a:txBody>
                  <a:tcPr marL="9525" marR="9525" marT="9525" marB="0" anchor="ctr"/>
                </a:tc>
                <a:tc>
                  <a:txBody>
                    <a:bodyPr/>
                    <a:lstStyle/>
                    <a:p>
                      <a:endParaRPr lang="en-GB" sz="1000" dirty="0"/>
                    </a:p>
                  </a:txBody>
                  <a:tcPr/>
                </a:tc>
                <a:tc>
                  <a:txBody>
                    <a:bodyPr/>
                    <a:lstStyle/>
                    <a:p>
                      <a:endParaRPr lang="en-GB" sz="1000" dirty="0"/>
                    </a:p>
                  </a:txBody>
                  <a:tcPr/>
                </a:tc>
              </a:tr>
              <a:tr h="256032">
                <a:tc>
                  <a:txBody>
                    <a:bodyPr/>
                    <a:lstStyle/>
                    <a:p>
                      <a:pPr algn="ctr" fontAlgn="ctr"/>
                      <a:r>
                        <a:rPr lang="en-GB" sz="1000" b="1" i="0" u="none" strike="noStrike">
                          <a:solidFill>
                            <a:srgbClr val="000000"/>
                          </a:solidFill>
                          <a:latin typeface="Arial"/>
                          <a:cs typeface="Arial"/>
                        </a:rPr>
                        <a:t>2.12</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The moving and handling equipment, procedures and lifting and handling regulations</a:t>
                      </a:r>
                      <a:endParaRPr lang="en-GB" sz="1000" b="0" i="0" u="none" strike="noStrike">
                        <a:solidFill>
                          <a:srgbClr val="000000"/>
                        </a:solidFill>
                        <a:latin typeface="Arial"/>
                      </a:endParaRPr>
                    </a:p>
                  </a:txBody>
                  <a:tcPr marL="9525" marR="9525" marT="9525" marB="0" anchor="ctr"/>
                </a:tc>
                <a:tc>
                  <a:txBody>
                    <a:bodyPr/>
                    <a:lstStyle/>
                    <a:p>
                      <a:endParaRPr lang="en-GB" sz="1000" dirty="0"/>
                    </a:p>
                  </a:txBody>
                  <a:tcPr/>
                </a:tc>
                <a:tc>
                  <a:txBody>
                    <a:bodyPr/>
                    <a:lstStyle/>
                    <a:p>
                      <a:endParaRPr lang="en-GB" sz="1000" dirty="0"/>
                    </a:p>
                  </a:txBody>
                  <a:tcPr/>
                </a:tc>
              </a:tr>
              <a:tr h="307238">
                <a:tc>
                  <a:txBody>
                    <a:bodyPr/>
                    <a:lstStyle/>
                    <a:p>
                      <a:pPr algn="ctr" fontAlgn="ctr"/>
                      <a:r>
                        <a:rPr lang="en-GB" sz="1000" b="1" i="0" u="none" strike="noStrike">
                          <a:solidFill>
                            <a:srgbClr val="000000"/>
                          </a:solidFill>
                          <a:latin typeface="Arial"/>
                          <a:cs typeface="Arial"/>
                        </a:rPr>
                        <a:t>2.13</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The medicine safety procedures including: Standard operating procedures, Medications common to area, Administration, Prescription, Pharmacy and local protocols</a:t>
                      </a:r>
                      <a:endParaRPr lang="en-GB" sz="1000" b="0" i="0" u="none" strike="noStrike" dirty="0">
                        <a:solidFill>
                          <a:srgbClr val="000000"/>
                        </a:solidFill>
                        <a:latin typeface="Arial"/>
                      </a:endParaRPr>
                    </a:p>
                  </a:txBody>
                  <a:tcPr marL="9525" marR="9525" marT="9525" marB="0" anchor="ctr"/>
                </a:tc>
                <a:tc>
                  <a:txBody>
                    <a:bodyPr/>
                    <a:lstStyle/>
                    <a:p>
                      <a:endParaRPr lang="en-GB" sz="1000" dirty="0"/>
                    </a:p>
                  </a:txBody>
                  <a:tcPr/>
                </a:tc>
                <a:tc>
                  <a:txBody>
                    <a:bodyPr/>
                    <a:lstStyle/>
                    <a:p>
                      <a:endParaRPr lang="en-GB" sz="1000" dirty="0"/>
                    </a:p>
                  </a:txBody>
                  <a:tcPr/>
                </a:tc>
              </a:tr>
              <a:tr h="241753">
                <a:tc>
                  <a:txBody>
                    <a:bodyPr/>
                    <a:lstStyle/>
                    <a:p>
                      <a:pPr algn="ctr" fontAlgn="ctr"/>
                      <a:r>
                        <a:rPr lang="en-GB" sz="1000" b="1" i="0" u="none" strike="noStrike">
                          <a:solidFill>
                            <a:srgbClr val="000000"/>
                          </a:solidFill>
                          <a:latin typeface="Arial"/>
                          <a:cs typeface="Arial"/>
                        </a:rPr>
                        <a:t>2.14</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The infection control/hand hygiene procedures and infection status of clinical setting</a:t>
                      </a:r>
                      <a:endParaRPr lang="en-GB" sz="1000" b="0" i="0" u="none" strike="noStrike" dirty="0">
                        <a:solidFill>
                          <a:srgbClr val="000000"/>
                        </a:solidFill>
                        <a:latin typeface="Arial"/>
                      </a:endParaRPr>
                    </a:p>
                  </a:txBody>
                  <a:tcPr marL="9525" marR="9525" marT="9525" marB="0" anchor="ctr"/>
                </a:tc>
                <a:tc>
                  <a:txBody>
                    <a:bodyPr/>
                    <a:lstStyle/>
                    <a:p>
                      <a:endParaRPr lang="en-GB" sz="1000" dirty="0"/>
                    </a:p>
                  </a:txBody>
                  <a:tcPr/>
                </a:tc>
                <a:tc>
                  <a:txBody>
                    <a:bodyPr/>
                    <a:lstStyle/>
                    <a:p>
                      <a:endParaRPr lang="en-GB" sz="1000" dirty="0"/>
                    </a:p>
                  </a:txBody>
                  <a:tcPr/>
                </a:tc>
              </a:tr>
            </a:tbl>
          </a:graphicData>
        </a:graphic>
      </p:graphicFrame>
      <p:sp>
        <p:nvSpPr>
          <p:cNvPr id="4" name="TextBox 3"/>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8</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a:xfrm>
            <a:off x="252413" y="642938"/>
            <a:ext cx="8677275" cy="357187"/>
          </a:xfrm>
          <a:solidFill>
            <a:srgbClr val="DCE6F2"/>
          </a:solidFill>
        </p:spPr>
        <p:txBody>
          <a:bodyPr/>
          <a:lstStyle/>
          <a:p>
            <a:r>
              <a:rPr lang="en-GB" sz="1800" dirty="0" smtClean="0">
                <a:solidFill>
                  <a:srgbClr val="0671BA"/>
                </a:solidFill>
                <a:latin typeface="Arial" charset="0"/>
                <a:cs typeface="Arial" charset="0"/>
              </a:rPr>
              <a:t>Local Induction Check List</a:t>
            </a:r>
          </a:p>
        </p:txBody>
      </p:sp>
      <p:graphicFrame>
        <p:nvGraphicFramePr>
          <p:cNvPr id="9" name="Table 8"/>
          <p:cNvGraphicFramePr>
            <a:graphicFrameLocks noGrp="1"/>
          </p:cNvGraphicFramePr>
          <p:nvPr/>
        </p:nvGraphicFramePr>
        <p:xfrm>
          <a:off x="285720" y="1071548"/>
          <a:ext cx="8644000" cy="5143533"/>
        </p:xfrm>
        <a:graphic>
          <a:graphicData uri="http://schemas.openxmlformats.org/drawingml/2006/table">
            <a:tbl>
              <a:tblPr firstRow="1" bandRow="1">
                <a:tableStyleId>{5C22544A-7EE6-4342-B048-85BDC9FD1C3A}</a:tableStyleId>
              </a:tblPr>
              <a:tblGrid>
                <a:gridCol w="571504"/>
                <a:gridCol w="6500858"/>
                <a:gridCol w="785818"/>
                <a:gridCol w="785820"/>
              </a:tblGrid>
              <a:tr h="280468">
                <a:tc>
                  <a:txBody>
                    <a:bodyPr/>
                    <a:lstStyle/>
                    <a:p>
                      <a:pPr algn="ctr" fontAlgn="ctr"/>
                      <a:r>
                        <a:rPr lang="en-GB" sz="1000" b="1" i="0" u="none" strike="noStrike" dirty="0">
                          <a:solidFill>
                            <a:srgbClr val="FFFFFF"/>
                          </a:solidFill>
                          <a:latin typeface="Arial"/>
                          <a:cs typeface="Arial"/>
                        </a:rPr>
                        <a:t>2</a:t>
                      </a:r>
                      <a:endParaRPr lang="en-GB" sz="1000" b="1" i="0" u="none" strike="noStrike" dirty="0">
                        <a:solidFill>
                          <a:srgbClr val="FFFFFF"/>
                        </a:solidFill>
                        <a:latin typeface="Arial"/>
                      </a:endParaRPr>
                    </a:p>
                  </a:txBody>
                  <a:tcPr marL="9525" marR="9525" marT="9525" marB="0" anchor="ctr"/>
                </a:tc>
                <a:tc>
                  <a:txBody>
                    <a:bodyPr/>
                    <a:lstStyle/>
                    <a:p>
                      <a:pPr algn="l" fontAlgn="ctr"/>
                      <a:r>
                        <a:rPr lang="en-GB" sz="1000" b="1" i="0" u="none" strike="noStrike" dirty="0">
                          <a:solidFill>
                            <a:srgbClr val="FFFFFF"/>
                          </a:solidFill>
                          <a:latin typeface="Arial"/>
                          <a:cs typeface="Arial"/>
                        </a:rPr>
                        <a:t>Your Department</a:t>
                      </a:r>
                      <a:endParaRPr lang="en-GB" sz="1000" b="1" i="0" u="none" strike="noStrike" dirty="0">
                        <a:solidFill>
                          <a:srgbClr val="FFFFFF"/>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dirty="0" smtClean="0">
                          <a:solidFill>
                            <a:schemeClr val="bg1"/>
                          </a:solidFill>
                          <a:latin typeface="Arial"/>
                          <a:cs typeface="Arial"/>
                        </a:rPr>
                        <a:t>Covered?</a:t>
                      </a:r>
                      <a:endParaRPr lang="en-GB" sz="1000" b="0" i="0" u="none" strike="noStrike" dirty="0">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0" i="0" u="none" strike="noStrike" dirty="0">
                          <a:solidFill>
                            <a:srgbClr val="000000"/>
                          </a:solidFill>
                          <a:latin typeface="Arial"/>
                          <a:cs typeface="Arial"/>
                        </a:rPr>
                        <a:t> </a:t>
                      </a:r>
                      <a:r>
                        <a:rPr lang="en-GB" sz="1000" b="1" i="0" u="none" strike="noStrike" dirty="0" smtClean="0">
                          <a:solidFill>
                            <a:schemeClr val="bg1"/>
                          </a:solidFill>
                          <a:latin typeface="Arial"/>
                          <a:cs typeface="Arial"/>
                        </a:rPr>
                        <a:t> Date</a:t>
                      </a:r>
                      <a:endParaRPr lang="en-GB" sz="1000" b="1" i="0" u="none" strike="noStrike" dirty="0" smtClean="0">
                        <a:solidFill>
                          <a:schemeClr val="bg1"/>
                        </a:solidFill>
                        <a:latin typeface="Arial"/>
                      </a:endParaRPr>
                    </a:p>
                  </a:txBody>
                  <a:tcPr marL="9525" marR="9525" marT="9525" marB="0" anchor="ctr"/>
                </a:tc>
              </a:tr>
              <a:tr h="224375">
                <a:tc>
                  <a:txBody>
                    <a:bodyPr/>
                    <a:lstStyle/>
                    <a:p>
                      <a:pPr algn="ctr" fontAlgn="ctr"/>
                      <a:r>
                        <a:rPr lang="en-GB" sz="1000" b="1" i="0" u="none" strike="noStrike" dirty="0">
                          <a:solidFill>
                            <a:srgbClr val="000000"/>
                          </a:solidFill>
                          <a:latin typeface="Arial"/>
                          <a:cs typeface="Arial"/>
                        </a:rPr>
                        <a:t>2.15</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The Health and safety procedures including security, waste disposal and VDU regulations</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334680">
                <a:tc>
                  <a:txBody>
                    <a:bodyPr/>
                    <a:lstStyle/>
                    <a:p>
                      <a:pPr algn="ctr" fontAlgn="ctr"/>
                      <a:r>
                        <a:rPr lang="en-GB" sz="1000" b="1" i="0" u="none" strike="noStrike">
                          <a:solidFill>
                            <a:srgbClr val="000000"/>
                          </a:solidFill>
                          <a:latin typeface="Arial"/>
                          <a:cs typeface="Arial"/>
                        </a:rPr>
                        <a:t>2.16</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 have been given an explanation of the key documents used within the ward/department and training requirements for monitoring equipment, specialist equipment and decontamination</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302226">
                <a:tc>
                  <a:txBody>
                    <a:bodyPr/>
                    <a:lstStyle/>
                    <a:p>
                      <a:pPr algn="ctr" fontAlgn="ctr"/>
                      <a:r>
                        <a:rPr lang="en-GB" sz="1000" b="1" i="0" u="none" strike="noStrike">
                          <a:solidFill>
                            <a:srgbClr val="000000"/>
                          </a:solidFill>
                          <a:latin typeface="Arial"/>
                          <a:cs typeface="Arial"/>
                        </a:rPr>
                        <a:t>2.17</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 have been issued with a Trust security identity badge</a:t>
                      </a:r>
                      <a:endParaRPr lang="en-GB" sz="1000" b="0" i="0" u="none" strike="noStrike">
                        <a:solidFill>
                          <a:srgbClr val="000000"/>
                        </a:solidFill>
                        <a:latin typeface="Arial"/>
                      </a:endParaRPr>
                    </a:p>
                  </a:txBody>
                  <a:tcPr marL="9525" marR="9525" marT="9525" marB="0" anchor="ctr"/>
                </a:tc>
                <a:tc>
                  <a:txBody>
                    <a:bodyPr/>
                    <a:lstStyle/>
                    <a:p>
                      <a:pPr algn="ctr" fontAlgn="ctr"/>
                      <a:r>
                        <a:rPr lang="en-GB" sz="900" b="0" i="0" u="none" strike="noStrike" dirty="0" smtClean="0">
                          <a:solidFill>
                            <a:srgbClr val="000000"/>
                          </a:solidFill>
                          <a:latin typeface="Arial"/>
                        </a:rPr>
                        <a:t>Junior Doctor Induction</a:t>
                      </a:r>
                      <a:endParaRPr lang="en-GB" sz="1000" b="0"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210350">
                <a:tc>
                  <a:txBody>
                    <a:bodyPr/>
                    <a:lstStyle/>
                    <a:p>
                      <a:pPr algn="ctr" fontAlgn="ctr"/>
                      <a:r>
                        <a:rPr lang="en-GB" sz="1000" b="1" i="0" u="none" strike="noStrike">
                          <a:solidFill>
                            <a:srgbClr val="000000"/>
                          </a:solidFill>
                          <a:latin typeface="Arial"/>
                          <a:cs typeface="Arial"/>
                        </a:rPr>
                        <a:t>2.18</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 have been issued with the appropriate uniform</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263643">
                <a:tc>
                  <a:txBody>
                    <a:bodyPr/>
                    <a:lstStyle/>
                    <a:p>
                      <a:pPr algn="ctr" fontAlgn="ctr"/>
                      <a:r>
                        <a:rPr lang="en-GB" sz="1000" b="1" i="0" u="none" strike="noStrike" dirty="0" smtClean="0">
                          <a:solidFill>
                            <a:srgbClr val="000000"/>
                          </a:solidFill>
                          <a:latin typeface="Arial"/>
                          <a:cs typeface="Arial"/>
                        </a:rPr>
                        <a:t>2.19</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Local policies and procedure manuals</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280468">
                <a:tc>
                  <a:txBody>
                    <a:bodyPr/>
                    <a:lstStyle/>
                    <a:p>
                      <a:pPr algn="ctr" fontAlgn="ctr"/>
                      <a:r>
                        <a:rPr lang="en-GB" sz="1000" b="1" i="0" u="none" strike="noStrike" dirty="0" smtClean="0">
                          <a:solidFill>
                            <a:srgbClr val="000000"/>
                          </a:solidFill>
                          <a:latin typeface="Arial"/>
                          <a:cs typeface="Arial"/>
                        </a:rPr>
                        <a:t>2.20</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hours of work, rotas, breaks</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336560">
                <a:tc>
                  <a:txBody>
                    <a:bodyPr/>
                    <a:lstStyle/>
                    <a:p>
                      <a:pPr algn="ctr" fontAlgn="ctr"/>
                      <a:r>
                        <a:rPr lang="en-GB" sz="1000" b="1" i="0" u="none" strike="noStrike" dirty="0" smtClean="0">
                          <a:solidFill>
                            <a:srgbClr val="000000"/>
                          </a:solidFill>
                          <a:latin typeface="Arial"/>
                          <a:cs typeface="Arial"/>
                        </a:rPr>
                        <a:t>2.21</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annual leave entitlement and medical certificate requirements</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248785">
                <a:tc>
                  <a:txBody>
                    <a:bodyPr/>
                    <a:lstStyle/>
                    <a:p>
                      <a:pPr algn="ctr" fontAlgn="ctr"/>
                      <a:r>
                        <a:rPr lang="en-GB" sz="1000" b="1" i="0" u="none" strike="noStrike" dirty="0" smtClean="0">
                          <a:solidFill>
                            <a:srgbClr val="000000"/>
                          </a:solidFill>
                          <a:latin typeface="Arial"/>
                          <a:cs typeface="Arial"/>
                        </a:rPr>
                        <a:t>2.22</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Standard Operating Procedures/ Service Level Agreements (SOPs/SLAs as required)</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258033">
                <a:tc>
                  <a:txBody>
                    <a:bodyPr/>
                    <a:lstStyle/>
                    <a:p>
                      <a:pPr algn="ctr" fontAlgn="ctr"/>
                      <a:r>
                        <a:rPr lang="en-GB" sz="1000" b="1" i="0" u="none" strike="noStrike" dirty="0" smtClean="0">
                          <a:solidFill>
                            <a:srgbClr val="000000"/>
                          </a:solidFill>
                          <a:latin typeface="Arial"/>
                          <a:cs typeface="Arial"/>
                        </a:rPr>
                        <a:t>2.23</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Sickness reporting procedures, sick pay entitlement and medical certificate requirements</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334680">
                <a:tc>
                  <a:txBody>
                    <a:bodyPr/>
                    <a:lstStyle/>
                    <a:p>
                      <a:pPr algn="ctr" fontAlgn="ctr"/>
                      <a:r>
                        <a:rPr lang="en-GB" sz="1000" b="1" i="0" u="none" strike="noStrike" dirty="0" smtClean="0">
                          <a:solidFill>
                            <a:srgbClr val="000000"/>
                          </a:solidFill>
                          <a:latin typeface="Arial"/>
                          <a:cs typeface="Arial"/>
                        </a:rPr>
                        <a:t>2.24</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Any other procedures relevant to the area of work for example observation charts, patient records, care pathways (please list):</a:t>
                      </a:r>
                      <a:endParaRPr lang="en-GB" sz="1000" b="0" i="0" u="none" strike="noStrike" dirty="0">
                        <a:solidFill>
                          <a:srgbClr val="000000"/>
                        </a:solidFill>
                        <a:latin typeface="Arial"/>
                      </a:endParaRPr>
                    </a:p>
                  </a:txBody>
                  <a:tcPr marL="9525" marR="9525" marT="9525" marB="0" anchor="ctr"/>
                </a:tc>
                <a:tc>
                  <a:txBody>
                    <a:bodyPr/>
                    <a:lstStyle/>
                    <a:p>
                      <a:endParaRPr lang="en-GB" sz="1050" dirty="0"/>
                    </a:p>
                  </a:txBody>
                  <a:tcPr/>
                </a:tc>
                <a:tc>
                  <a:txBody>
                    <a:bodyPr/>
                    <a:lstStyle/>
                    <a:p>
                      <a:endParaRPr lang="en-GB" sz="1050" dirty="0"/>
                    </a:p>
                  </a:txBody>
                  <a:tcPr/>
                </a:tc>
              </a:tr>
              <a:tr h="277667">
                <a:tc>
                  <a:txBody>
                    <a:bodyPr/>
                    <a:lstStyle/>
                    <a:p>
                      <a:pPr algn="ctr" fontAlgn="ctr"/>
                      <a:r>
                        <a:rPr lang="en-GB" sz="1000" b="1" i="0" u="none" strike="noStrike" dirty="0">
                          <a:solidFill>
                            <a:srgbClr val="FFFFFF"/>
                          </a:solidFill>
                          <a:latin typeface="Arial"/>
                          <a:cs typeface="Arial"/>
                        </a:rPr>
                        <a:t>3</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1" i="0" u="none" strike="noStrike" dirty="0">
                          <a:solidFill>
                            <a:srgbClr val="FFFFFF"/>
                          </a:solidFill>
                          <a:latin typeface="Arial"/>
                          <a:cs typeface="Arial"/>
                        </a:rPr>
                        <a:t>The Trust and Communication</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a:txBody>
                    <a:bodyPr/>
                    <a:lstStyle/>
                    <a:p>
                      <a:pPr algn="ctr"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solidFill>
                      <a:schemeClr val="tx2">
                        <a:lumMod val="60000"/>
                        <a:lumOff val="40000"/>
                      </a:schemeClr>
                    </a:solidFill>
                  </a:tcPr>
                </a:tc>
              </a:tr>
              <a:tr h="280468">
                <a:tc>
                  <a:txBody>
                    <a:bodyPr/>
                    <a:lstStyle/>
                    <a:p>
                      <a:pPr algn="ctr" fontAlgn="ctr"/>
                      <a:r>
                        <a:rPr lang="en-GB" sz="1000" b="1" i="0" u="none" strike="noStrike" dirty="0">
                          <a:solidFill>
                            <a:srgbClr val="000000"/>
                          </a:solidFill>
                          <a:latin typeface="Arial"/>
                          <a:cs typeface="Arial"/>
                        </a:rPr>
                        <a:t>3.1</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 have been aware of:</a:t>
                      </a:r>
                      <a:endParaRPr lang="en-GB" sz="1000" b="0" i="0" u="none" strike="noStrike">
                        <a:solidFill>
                          <a:srgbClr val="000000"/>
                        </a:solidFill>
                        <a:latin typeface="Arial"/>
                      </a:endParaRPr>
                    </a:p>
                  </a:txBody>
                  <a:tcPr marL="9525" marR="9525" marT="9525" marB="0" anchor="ctr"/>
                </a:tc>
                <a:tc>
                  <a:txBody>
                    <a:bodyPr/>
                    <a:lstStyle/>
                    <a:p>
                      <a:pPr algn="ctr" fontAlgn="ctr"/>
                      <a:r>
                        <a:rPr lang="en-GB" sz="700" b="0" i="0" u="none" strike="noStrike" dirty="0">
                          <a:solidFill>
                            <a:srgbClr val="000000"/>
                          </a:solidFill>
                          <a:latin typeface="Arial"/>
                          <a:cs typeface="Arial"/>
                        </a:rPr>
                        <a:t> </a:t>
                      </a:r>
                      <a:endParaRPr lang="en-GB" sz="700" b="0" i="0" u="none" strike="noStrike" dirty="0">
                        <a:solidFill>
                          <a:srgbClr val="000000"/>
                        </a:solidFill>
                        <a:latin typeface="Arial"/>
                      </a:endParaRPr>
                    </a:p>
                  </a:txBody>
                  <a:tcPr marL="9525" marR="9525" marT="9525" marB="0" anchor="ctr"/>
                </a:tc>
                <a:tc>
                  <a:txBody>
                    <a:bodyPr/>
                    <a:lstStyle/>
                    <a:p>
                      <a:endParaRPr lang="en-GB" sz="800" dirty="0"/>
                    </a:p>
                  </a:txBody>
                  <a:tcPr/>
                </a:tc>
              </a:tr>
              <a:tr h="302226">
                <a:tc>
                  <a:txBody>
                    <a:bodyPr/>
                    <a:lstStyle/>
                    <a:p>
                      <a:pPr algn="ctr" fontAlgn="ctr"/>
                      <a:r>
                        <a:rPr lang="en-GB" sz="1000" b="1" i="0" u="none" strike="noStrike">
                          <a:solidFill>
                            <a:srgbClr val="000000"/>
                          </a:solidFill>
                          <a:latin typeface="Arial"/>
                        </a:rPr>
                        <a:t>3.2</a:t>
                      </a:r>
                    </a:p>
                  </a:txBody>
                  <a:tcPr marL="9525" marR="9525" marT="9525" marB="0" anchor="ctr"/>
                </a:tc>
                <a:tc>
                  <a:txBody>
                    <a:bodyPr/>
                    <a:lstStyle/>
                    <a:p>
                      <a:pPr algn="l" fontAlgn="ctr"/>
                      <a:r>
                        <a:rPr lang="en-GB" sz="1000" b="0" i="0" u="none" strike="noStrike">
                          <a:solidFill>
                            <a:srgbClr val="000000"/>
                          </a:solidFill>
                          <a:latin typeface="Arial"/>
                          <a:cs typeface="Arial"/>
                        </a:rPr>
                        <a:t>the Trust corporate initiatives</a:t>
                      </a:r>
                      <a:endParaRPr lang="en-GB" sz="1000" b="0" i="0" u="none" strike="noStrike">
                        <a:solidFill>
                          <a:srgbClr val="000000"/>
                        </a:solidFill>
                        <a:latin typeface="Arial"/>
                      </a:endParaRPr>
                    </a:p>
                  </a:txBody>
                  <a:tcPr marL="9525" marR="9525" marT="9525" marB="0" anchor="ctr"/>
                </a:tc>
                <a:tc>
                  <a:txBody>
                    <a:bodyPr/>
                    <a:lstStyle/>
                    <a:p>
                      <a:pPr algn="ctr" fontAlgn="ctr"/>
                      <a:r>
                        <a:rPr lang="en-GB" sz="900" b="0" i="0" u="none" strike="noStrike" dirty="0">
                          <a:solidFill>
                            <a:srgbClr val="000000"/>
                          </a:solidFill>
                          <a:latin typeface="Arial"/>
                          <a:cs typeface="Arial"/>
                        </a:rPr>
                        <a:t>Junior Doctor Induction Pack</a:t>
                      </a:r>
                      <a:endParaRPr lang="en-GB" sz="900" b="0" i="0" u="none" strike="noStrike" dirty="0">
                        <a:solidFill>
                          <a:srgbClr val="000000"/>
                        </a:solidFill>
                        <a:latin typeface="Arial"/>
                      </a:endParaRPr>
                    </a:p>
                  </a:txBody>
                  <a:tcPr marL="9525" marR="9525" marT="9525" marB="0" anchor="ctr"/>
                </a:tc>
                <a:tc>
                  <a:txBody>
                    <a:bodyPr/>
                    <a:lstStyle/>
                    <a:p>
                      <a:endParaRPr lang="en-GB" sz="700" dirty="0"/>
                    </a:p>
                  </a:txBody>
                  <a:tcPr/>
                </a:tc>
              </a:tr>
              <a:tr h="302226">
                <a:tc>
                  <a:txBody>
                    <a:bodyPr/>
                    <a:lstStyle/>
                    <a:p>
                      <a:pPr algn="ctr" fontAlgn="ctr"/>
                      <a:r>
                        <a:rPr lang="en-GB" sz="1000" b="1" i="0" u="none" strike="noStrike">
                          <a:solidFill>
                            <a:srgbClr val="000000"/>
                          </a:solidFill>
                          <a:latin typeface="Arial"/>
                          <a:cs typeface="Arial"/>
                        </a:rPr>
                        <a:t>3.3</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the cardiac arrest number </a:t>
                      </a:r>
                      <a:r>
                        <a:rPr lang="en-GB" sz="1000" b="1" i="0" u="none" strike="noStrike">
                          <a:solidFill>
                            <a:srgbClr val="000000"/>
                          </a:solidFill>
                          <a:latin typeface="Arial"/>
                          <a:cs typeface="Arial"/>
                        </a:rPr>
                        <a:t>2222</a:t>
                      </a:r>
                      <a:endParaRPr lang="en-GB" sz="1000" b="0" i="0" u="none" strike="noStrike">
                        <a:solidFill>
                          <a:srgbClr val="000000"/>
                        </a:solidFill>
                        <a:latin typeface="Arial"/>
                      </a:endParaRPr>
                    </a:p>
                  </a:txBody>
                  <a:tcPr marL="9525" marR="9525" marT="9525" marB="0" anchor="ctr"/>
                </a:tc>
                <a:tc>
                  <a:txBody>
                    <a:bodyPr/>
                    <a:lstStyle/>
                    <a:p>
                      <a:pPr algn="ctr" fontAlgn="ctr"/>
                      <a:r>
                        <a:rPr lang="en-GB" sz="900" b="0" i="0" u="none" strike="noStrike" dirty="0">
                          <a:solidFill>
                            <a:srgbClr val="000000"/>
                          </a:solidFill>
                          <a:latin typeface="Arial"/>
                          <a:cs typeface="Arial"/>
                        </a:rPr>
                        <a:t>Junior Doctor Induction Pack</a:t>
                      </a:r>
                      <a:endParaRPr lang="en-GB" sz="900" b="0" i="0" u="none" strike="noStrike" dirty="0">
                        <a:solidFill>
                          <a:srgbClr val="000000"/>
                        </a:solidFill>
                        <a:latin typeface="Arial"/>
                      </a:endParaRPr>
                    </a:p>
                  </a:txBody>
                  <a:tcPr marL="9525" marR="9525" marT="9525" marB="0" anchor="ctr"/>
                </a:tc>
                <a:tc>
                  <a:txBody>
                    <a:bodyPr/>
                    <a:lstStyle/>
                    <a:p>
                      <a:endParaRPr lang="en-GB" sz="700" dirty="0"/>
                    </a:p>
                  </a:txBody>
                  <a:tcPr/>
                </a:tc>
              </a:tr>
              <a:tr h="302226">
                <a:tc>
                  <a:txBody>
                    <a:bodyPr/>
                    <a:lstStyle/>
                    <a:p>
                      <a:pPr algn="ctr" fontAlgn="ctr"/>
                      <a:r>
                        <a:rPr lang="en-GB" sz="1000" b="1" i="0" u="none" strike="noStrike">
                          <a:solidFill>
                            <a:srgbClr val="000000"/>
                          </a:solidFill>
                          <a:latin typeface="Arial"/>
                          <a:cs typeface="Arial"/>
                        </a:rPr>
                        <a:t>3.4</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the fire and emergency security number </a:t>
                      </a:r>
                      <a:r>
                        <a:rPr lang="en-GB" sz="1000" b="1" i="0" u="none" strike="noStrike" dirty="0">
                          <a:solidFill>
                            <a:srgbClr val="000000"/>
                          </a:solidFill>
                          <a:latin typeface="Arial"/>
                          <a:cs typeface="Arial"/>
                        </a:rPr>
                        <a:t>3333</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900" b="0" i="0" u="none" strike="noStrike" dirty="0">
                          <a:solidFill>
                            <a:srgbClr val="000000"/>
                          </a:solidFill>
                          <a:latin typeface="Arial"/>
                          <a:cs typeface="Arial"/>
                        </a:rPr>
                        <a:t>Junior Doctor Induction Pack</a:t>
                      </a:r>
                      <a:endParaRPr lang="en-GB" sz="900" b="0" i="0" u="none" strike="noStrike" dirty="0">
                        <a:solidFill>
                          <a:srgbClr val="000000"/>
                        </a:solidFill>
                        <a:latin typeface="Arial"/>
                      </a:endParaRPr>
                    </a:p>
                  </a:txBody>
                  <a:tcPr marL="9525" marR="9525" marT="9525" marB="0" anchor="ctr"/>
                </a:tc>
                <a:tc>
                  <a:txBody>
                    <a:bodyPr/>
                    <a:lstStyle/>
                    <a:p>
                      <a:endParaRPr lang="en-GB" sz="700" dirty="0"/>
                    </a:p>
                  </a:txBody>
                  <a:tcPr/>
                </a:tc>
              </a:tr>
              <a:tr h="302226">
                <a:tc>
                  <a:txBody>
                    <a:bodyPr/>
                    <a:lstStyle/>
                    <a:p>
                      <a:pPr algn="ctr" fontAlgn="ctr"/>
                      <a:r>
                        <a:rPr lang="en-GB" sz="1000" b="1" i="0" u="none" strike="noStrike">
                          <a:solidFill>
                            <a:srgbClr val="000000"/>
                          </a:solidFill>
                          <a:latin typeface="Arial"/>
                          <a:cs typeface="Arial"/>
                        </a:rPr>
                        <a:t>3.5</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the Trust’s organisation’s intranet and email system</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900" b="0" i="0" u="none" strike="noStrike" dirty="0">
                          <a:solidFill>
                            <a:srgbClr val="000000"/>
                          </a:solidFill>
                          <a:latin typeface="Arial"/>
                          <a:cs typeface="Arial"/>
                        </a:rPr>
                        <a:t>Junior Doctor Induction Pack</a:t>
                      </a:r>
                      <a:endParaRPr lang="en-GB" sz="900" b="0" i="0" u="none" strike="noStrike" dirty="0">
                        <a:solidFill>
                          <a:srgbClr val="000000"/>
                        </a:solidFill>
                        <a:latin typeface="Arial"/>
                      </a:endParaRPr>
                    </a:p>
                  </a:txBody>
                  <a:tcPr marL="9525" marR="9525" marT="9525" marB="0" anchor="ctr"/>
                </a:tc>
                <a:tc>
                  <a:txBody>
                    <a:bodyPr/>
                    <a:lstStyle/>
                    <a:p>
                      <a:endParaRPr lang="en-GB" sz="700" dirty="0"/>
                    </a:p>
                  </a:txBody>
                  <a:tcPr/>
                </a:tc>
              </a:tr>
              <a:tr h="302226">
                <a:tc>
                  <a:txBody>
                    <a:bodyPr/>
                    <a:lstStyle/>
                    <a:p>
                      <a:pPr algn="ctr" fontAlgn="ctr"/>
                      <a:r>
                        <a:rPr lang="en-GB" sz="1000" b="1" i="0" u="none" strike="noStrike" dirty="0">
                          <a:solidFill>
                            <a:srgbClr val="000000"/>
                          </a:solidFill>
                          <a:latin typeface="Arial"/>
                          <a:cs typeface="Arial"/>
                        </a:rPr>
                        <a:t>3.6</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telephone system</a:t>
                      </a:r>
                      <a:endParaRPr lang="en-GB" sz="1000" b="0" i="0" u="none" strike="noStrike" dirty="0">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latin typeface="Arial"/>
                          <a:cs typeface="Arial"/>
                        </a:rPr>
                        <a:t>Junior Doctor Induction Pack</a:t>
                      </a:r>
                      <a:endParaRPr lang="en-GB" sz="900" b="0" i="0" u="none" strike="noStrike" dirty="0" smtClean="0">
                        <a:solidFill>
                          <a:srgbClr val="000000"/>
                        </a:solidFill>
                        <a:latin typeface="Arial"/>
                      </a:endParaRPr>
                    </a:p>
                  </a:txBody>
                  <a:tcPr marL="9525" marR="9525" marT="9525" marB="0" anchor="ctr"/>
                </a:tc>
                <a:tc>
                  <a:txBody>
                    <a:bodyPr/>
                    <a:lstStyle/>
                    <a:p>
                      <a:endParaRPr lang="en-GB" sz="700" dirty="0"/>
                    </a:p>
                  </a:txBody>
                  <a:tcPr/>
                </a:tc>
              </a:tr>
            </a:tbl>
          </a:graphicData>
        </a:graphic>
      </p:graphicFrame>
      <p:sp>
        <p:nvSpPr>
          <p:cNvPr id="4" name="TextBox 3"/>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9</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a:xfrm>
            <a:off x="252413" y="642938"/>
            <a:ext cx="8677275" cy="357187"/>
          </a:xfrm>
          <a:solidFill>
            <a:srgbClr val="DCE6F2"/>
          </a:solidFill>
        </p:spPr>
        <p:txBody>
          <a:bodyPr/>
          <a:lstStyle/>
          <a:p>
            <a:r>
              <a:rPr lang="en-GB" sz="1800" dirty="0" smtClean="0">
                <a:solidFill>
                  <a:srgbClr val="0671BA"/>
                </a:solidFill>
                <a:latin typeface="Arial" charset="0"/>
                <a:cs typeface="Arial" charset="0"/>
              </a:rPr>
              <a:t>Local Induction Check List</a:t>
            </a:r>
          </a:p>
        </p:txBody>
      </p:sp>
      <p:graphicFrame>
        <p:nvGraphicFramePr>
          <p:cNvPr id="9" name="Table 8"/>
          <p:cNvGraphicFramePr>
            <a:graphicFrameLocks noGrp="1"/>
          </p:cNvGraphicFramePr>
          <p:nvPr/>
        </p:nvGraphicFramePr>
        <p:xfrm>
          <a:off x="285720" y="1071547"/>
          <a:ext cx="8644000" cy="5055080"/>
        </p:xfrm>
        <a:graphic>
          <a:graphicData uri="http://schemas.openxmlformats.org/drawingml/2006/table">
            <a:tbl>
              <a:tblPr firstRow="1" bandRow="1">
                <a:tableStyleId>{5C22544A-7EE6-4342-B048-85BDC9FD1C3A}</a:tableStyleId>
              </a:tblPr>
              <a:tblGrid>
                <a:gridCol w="571504"/>
                <a:gridCol w="6500858"/>
                <a:gridCol w="928694"/>
                <a:gridCol w="642944"/>
              </a:tblGrid>
              <a:tr h="246779">
                <a:tc>
                  <a:txBody>
                    <a:bodyPr/>
                    <a:lstStyle/>
                    <a:p>
                      <a:pPr algn="ctr" fontAlgn="ctr"/>
                      <a:r>
                        <a:rPr lang="en-GB" sz="1000" b="1" i="0" u="none" strike="noStrike" dirty="0">
                          <a:solidFill>
                            <a:srgbClr val="FFFFFF"/>
                          </a:solidFill>
                          <a:latin typeface="Arial"/>
                          <a:cs typeface="Arial"/>
                        </a:rPr>
                        <a:t>3</a:t>
                      </a:r>
                      <a:endParaRPr lang="en-GB" sz="1000" b="1" i="0" u="none" strike="noStrike" dirty="0">
                        <a:solidFill>
                          <a:srgbClr val="FFFFFF"/>
                        </a:solidFill>
                        <a:latin typeface="Arial"/>
                      </a:endParaRPr>
                    </a:p>
                  </a:txBody>
                  <a:tcPr marL="9525" marR="9525" marT="9525" marB="0" anchor="ctr"/>
                </a:tc>
                <a:tc>
                  <a:txBody>
                    <a:bodyPr/>
                    <a:lstStyle/>
                    <a:p>
                      <a:pPr algn="l" fontAlgn="ctr"/>
                      <a:r>
                        <a:rPr lang="en-GB" sz="1000" b="1" i="0" u="none" strike="noStrike" dirty="0">
                          <a:solidFill>
                            <a:srgbClr val="FFFFFF"/>
                          </a:solidFill>
                          <a:latin typeface="Arial"/>
                          <a:cs typeface="Arial"/>
                        </a:rPr>
                        <a:t>The Trust and Communication</a:t>
                      </a:r>
                      <a:endParaRPr lang="en-GB" sz="1000" b="1" i="0" u="none" strike="noStrike" dirty="0">
                        <a:solidFill>
                          <a:srgbClr val="FFFFFF"/>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dirty="0" smtClean="0">
                          <a:solidFill>
                            <a:schemeClr val="bg1"/>
                          </a:solidFill>
                          <a:latin typeface="Arial"/>
                          <a:cs typeface="Arial"/>
                        </a:rPr>
                        <a:t>Covered?</a:t>
                      </a:r>
                      <a:endParaRPr lang="en-GB" sz="1000" b="0" i="0" u="none" strike="noStrike" dirty="0">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0" i="0" u="none" strike="noStrike" dirty="0">
                          <a:solidFill>
                            <a:srgbClr val="000000"/>
                          </a:solidFill>
                          <a:latin typeface="Arial"/>
                          <a:cs typeface="Arial"/>
                        </a:rPr>
                        <a:t> </a:t>
                      </a:r>
                      <a:r>
                        <a:rPr lang="en-GB" sz="1000" b="1" i="0" u="none" strike="noStrike" dirty="0" smtClean="0">
                          <a:solidFill>
                            <a:schemeClr val="bg1"/>
                          </a:solidFill>
                          <a:latin typeface="Arial"/>
                          <a:cs typeface="Arial"/>
                        </a:rPr>
                        <a:t> Date</a:t>
                      </a:r>
                      <a:endParaRPr lang="en-GB" sz="1000" b="1" i="0" u="none" strike="noStrike" dirty="0" smtClean="0">
                        <a:solidFill>
                          <a:schemeClr val="bg1"/>
                        </a:solidFill>
                        <a:latin typeface="Arial"/>
                      </a:endParaRPr>
                    </a:p>
                  </a:txBody>
                  <a:tcPr marL="9525" marR="9525" marT="9525" marB="0" anchor="ctr"/>
                </a:tc>
              </a:tr>
              <a:tr h="253286">
                <a:tc>
                  <a:txBody>
                    <a:bodyPr/>
                    <a:lstStyle/>
                    <a:p>
                      <a:pPr algn="ctr" fontAlgn="ctr"/>
                      <a:r>
                        <a:rPr lang="en-GB" sz="1000" b="1" i="0" u="none" strike="noStrike" dirty="0">
                          <a:solidFill>
                            <a:srgbClr val="000000"/>
                          </a:solidFill>
                          <a:latin typeface="Arial"/>
                          <a:cs typeface="Arial"/>
                        </a:rPr>
                        <a:t>3.7</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bleep system and bleep availability/collection</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285558">
                <a:tc>
                  <a:txBody>
                    <a:bodyPr/>
                    <a:lstStyle/>
                    <a:p>
                      <a:pPr algn="ctr" fontAlgn="ctr"/>
                      <a:r>
                        <a:rPr lang="en-GB" sz="1000" b="1" i="0" u="none" strike="noStrike">
                          <a:solidFill>
                            <a:srgbClr val="000000"/>
                          </a:solidFill>
                          <a:latin typeface="Arial"/>
                          <a:cs typeface="Arial"/>
                        </a:rPr>
                        <a:t>3.8</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staff dining facilities</a:t>
                      </a:r>
                      <a:endParaRPr lang="en-GB" sz="1000" b="0" i="0" u="none" strike="noStrike">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latin typeface="Arial"/>
                          <a:cs typeface="Arial"/>
                        </a:rPr>
                        <a:t>Junior Doctor Induction Pack</a:t>
                      </a:r>
                      <a:endParaRPr lang="en-GB" sz="900" b="0" i="0" u="none" strike="noStrike" dirty="0" smtClean="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218901">
                <a:tc>
                  <a:txBody>
                    <a:bodyPr/>
                    <a:lstStyle/>
                    <a:p>
                      <a:pPr algn="ctr" fontAlgn="ctr"/>
                      <a:r>
                        <a:rPr lang="en-GB" sz="1000" b="1" i="0" u="none" strike="noStrike" dirty="0" smtClean="0">
                          <a:solidFill>
                            <a:srgbClr val="000000"/>
                          </a:solidFill>
                          <a:latin typeface="Arial"/>
                          <a:cs typeface="Arial"/>
                        </a:rPr>
                        <a:t>3.9</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the location of the shuttle bus stop(s)</a:t>
                      </a:r>
                      <a:endParaRPr lang="en-GB" sz="1000" b="0" i="0" u="none" strike="noStrike">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latin typeface="Arial"/>
                          <a:cs typeface="Arial"/>
                        </a:rPr>
                        <a:t>Junior Doctor Induction Pack</a:t>
                      </a:r>
                      <a:endParaRPr lang="en-GB" sz="900" b="0"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287853">
                <a:tc>
                  <a:txBody>
                    <a:bodyPr/>
                    <a:lstStyle/>
                    <a:p>
                      <a:pPr algn="ctr" fontAlgn="ctr"/>
                      <a:r>
                        <a:rPr lang="en-GB" sz="1000" b="1" i="0" u="none" strike="noStrike" dirty="0" smtClean="0">
                          <a:solidFill>
                            <a:srgbClr val="000000"/>
                          </a:solidFill>
                          <a:latin typeface="Arial"/>
                          <a:cs typeface="Arial"/>
                        </a:rPr>
                        <a:t>3.10</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the location of the security office</a:t>
                      </a:r>
                      <a:endParaRPr lang="en-GB" sz="1000" b="0" i="0" u="none" strike="noStrike" dirty="0">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latin typeface="Arial"/>
                          <a:cs typeface="Arial"/>
                        </a:rPr>
                        <a:t>Junior Doctor Induction Pack</a:t>
                      </a:r>
                      <a:endParaRPr lang="en-GB" sz="900" b="0" i="0" u="none" strike="noStrike" dirty="0" smtClean="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246779">
                <a:tc>
                  <a:txBody>
                    <a:bodyPr/>
                    <a:lstStyle/>
                    <a:p>
                      <a:pPr algn="ctr" fontAlgn="ctr"/>
                      <a:r>
                        <a:rPr lang="en-GB" sz="1000" b="1" i="0" u="none" strike="noStrike" dirty="0">
                          <a:solidFill>
                            <a:srgbClr val="FFFFFF"/>
                          </a:solidFill>
                          <a:latin typeface="Arial"/>
                          <a:cs typeface="Arial"/>
                        </a:rPr>
                        <a:t>4</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1" i="0" u="none" strike="noStrike" dirty="0">
                          <a:solidFill>
                            <a:srgbClr val="FFFFFF"/>
                          </a:solidFill>
                          <a:latin typeface="Arial"/>
                          <a:cs typeface="Arial"/>
                        </a:rPr>
                        <a:t>HR and Pay Procedures</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a:txBody>
                    <a:bodyPr/>
                    <a:lstStyle/>
                    <a:p>
                      <a:pPr algn="ctr" fontAlgn="ctr"/>
                      <a:endParaRPr lang="en-GB" sz="1000" b="0" i="0" u="none" strike="noStrike" dirty="0">
                        <a:solidFill>
                          <a:srgbClr val="000000"/>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solidFill>
                      <a:schemeClr val="tx2">
                        <a:lumMod val="60000"/>
                        <a:lumOff val="40000"/>
                      </a:schemeClr>
                    </a:solidFill>
                  </a:tcPr>
                </a:tc>
              </a:tr>
              <a:tr h="296134">
                <a:tc>
                  <a:txBody>
                    <a:bodyPr/>
                    <a:lstStyle/>
                    <a:p>
                      <a:pPr algn="ctr" fontAlgn="ctr"/>
                      <a:r>
                        <a:rPr lang="en-GB" sz="1000" b="1" i="0" u="none" strike="noStrike">
                          <a:solidFill>
                            <a:srgbClr val="000000"/>
                          </a:solidFill>
                          <a:latin typeface="Arial"/>
                          <a:cs typeface="Arial"/>
                        </a:rPr>
                        <a:t>4.1</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 have been introduced to Medical HR </a:t>
                      </a:r>
                      <a:endParaRPr lang="en-GB" sz="1000" b="0" i="0" u="none" strike="noStrike">
                        <a:solidFill>
                          <a:srgbClr val="000000"/>
                        </a:solidFill>
                        <a:latin typeface="Arial"/>
                      </a:endParaRPr>
                    </a:p>
                  </a:txBody>
                  <a:tcPr marL="9525" marR="9525" marT="9525" marB="0" anchor="ctr"/>
                </a:tc>
                <a:tc>
                  <a:txBody>
                    <a:bodyPr/>
                    <a:lstStyle/>
                    <a:p>
                      <a:pPr algn="ctr" fontAlgn="ctr"/>
                      <a:r>
                        <a:rPr lang="en-GB" sz="900" b="0" i="0" u="none" strike="noStrike" dirty="0" smtClean="0">
                          <a:solidFill>
                            <a:srgbClr val="000000"/>
                          </a:solidFill>
                          <a:latin typeface="Arial"/>
                          <a:cs typeface="Arial"/>
                        </a:rPr>
                        <a:t>Junior Doctor Induction</a:t>
                      </a:r>
                      <a:endParaRPr lang="en-GB" sz="900" b="0"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412377">
                <a:tc>
                  <a:txBody>
                    <a:bodyPr/>
                    <a:lstStyle/>
                    <a:p>
                      <a:pPr algn="ctr" fontAlgn="ctr"/>
                      <a:r>
                        <a:rPr lang="en-GB" sz="1000" b="1" i="0" u="none" strike="noStrike">
                          <a:solidFill>
                            <a:srgbClr val="000000"/>
                          </a:solidFill>
                          <a:latin typeface="Arial"/>
                          <a:cs typeface="Arial"/>
                        </a:rPr>
                        <a:t>4.2</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 have signed my joining papers (for payroll)</a:t>
                      </a:r>
                      <a:endParaRPr lang="en-GB" sz="1000" b="0" i="0" u="none" strike="noStrike">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latin typeface="Arial"/>
                          <a:cs typeface="Arial"/>
                        </a:rPr>
                        <a:t>Junior Doctor Induction</a:t>
                      </a:r>
                      <a:endParaRPr lang="en-GB" sz="900" b="0" i="0" u="none" strike="noStrike" dirty="0" smtClean="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278028">
                <a:tc>
                  <a:txBody>
                    <a:bodyPr/>
                    <a:lstStyle/>
                    <a:p>
                      <a:pPr algn="ctr" fontAlgn="ctr"/>
                      <a:r>
                        <a:rPr lang="en-GB" sz="1000" b="1" i="0" u="none" strike="noStrike">
                          <a:solidFill>
                            <a:srgbClr val="000000"/>
                          </a:solidFill>
                          <a:latin typeface="Arial"/>
                          <a:cs typeface="Arial"/>
                        </a:rPr>
                        <a:t>4.4</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 am aware of salary payment procedures</a:t>
                      </a:r>
                      <a:endParaRPr lang="en-GB" sz="1000" b="0" i="0" u="none" strike="noStrike">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latin typeface="Arial"/>
                          <a:cs typeface="Arial"/>
                        </a:rPr>
                        <a:t>Junior Doctor Induction</a:t>
                      </a:r>
                      <a:endParaRPr lang="en-GB" sz="900" b="0" i="0" u="none" strike="noStrike" dirty="0" smtClean="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358264">
                <a:tc>
                  <a:txBody>
                    <a:bodyPr/>
                    <a:lstStyle/>
                    <a:p>
                      <a:pPr algn="ctr" fontAlgn="ctr"/>
                      <a:r>
                        <a:rPr lang="en-GB" sz="1000" b="1" i="0" u="none" strike="noStrike">
                          <a:solidFill>
                            <a:srgbClr val="000000"/>
                          </a:solidFill>
                          <a:latin typeface="Arial"/>
                          <a:cs typeface="Arial"/>
                        </a:rPr>
                        <a:t>4.5</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 understand I will receive a contract of employment from HR by week 8 and contact them if it has not arrived</a:t>
                      </a:r>
                      <a:endParaRPr lang="en-GB" sz="1000" b="0" i="0" u="none" strike="noStrike" dirty="0">
                        <a:solidFill>
                          <a:srgbClr val="000000"/>
                        </a:solidFill>
                        <a:latin typeface="Arial"/>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latin typeface="Arial"/>
                          <a:cs typeface="Arial"/>
                        </a:rPr>
                        <a:t>Junior Doctor Induction</a:t>
                      </a:r>
                      <a:endParaRPr lang="en-GB" sz="900" b="0" i="0" u="none" strike="noStrike" dirty="0" smtClean="0">
                        <a:solidFill>
                          <a:srgbClr val="000000"/>
                        </a:solidFill>
                        <a:latin typeface="Arial"/>
                      </a:endParaRPr>
                    </a:p>
                  </a:txBody>
                  <a:tcPr/>
                </a:tc>
                <a:tc>
                  <a:txBody>
                    <a:bodyPr/>
                    <a:lstStyle/>
                    <a:p>
                      <a:endParaRPr lang="en-GB" sz="1050" dirty="0"/>
                    </a:p>
                  </a:txBody>
                  <a:tcPr/>
                </a:tc>
              </a:tr>
              <a:tr h="244313">
                <a:tc>
                  <a:txBody>
                    <a:bodyPr/>
                    <a:lstStyle/>
                    <a:p>
                      <a:pPr algn="ctr" fontAlgn="ctr"/>
                      <a:r>
                        <a:rPr lang="en-GB" sz="1000" b="1" i="0" u="none" strike="noStrike" dirty="0">
                          <a:solidFill>
                            <a:srgbClr val="FFFFFF"/>
                          </a:solidFill>
                          <a:latin typeface="Arial"/>
                          <a:cs typeface="Arial"/>
                        </a:rPr>
                        <a:t>5</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1" i="0" u="none" strike="noStrike">
                          <a:solidFill>
                            <a:srgbClr val="FFFFFF"/>
                          </a:solidFill>
                          <a:latin typeface="Arial"/>
                          <a:cs typeface="Arial"/>
                        </a:rPr>
                        <a:t>Job Specific Training</a:t>
                      </a:r>
                      <a:endParaRPr lang="en-GB" sz="1000" b="1" i="0" u="none" strike="noStrike">
                        <a:solidFill>
                          <a:srgbClr val="FFFFFF"/>
                        </a:solidFill>
                        <a:latin typeface="Arial"/>
                      </a:endParaRPr>
                    </a:p>
                  </a:txBody>
                  <a:tcPr marL="9525" marR="9525" marT="9525" marB="0" anchor="ctr">
                    <a:solidFill>
                      <a:schemeClr val="tx2">
                        <a:lumMod val="60000"/>
                        <a:lumOff val="40000"/>
                      </a:schemeClr>
                    </a:solidFill>
                  </a:tcPr>
                </a:tc>
                <a:tc>
                  <a:txBody>
                    <a:bodyPr/>
                    <a:lstStyle/>
                    <a:p>
                      <a:pPr algn="ctr"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solidFill>
                      <a:schemeClr val="tx2">
                        <a:lumMod val="60000"/>
                        <a:lumOff val="40000"/>
                      </a:schemeClr>
                    </a:solidFill>
                  </a:tcPr>
                </a:tc>
              </a:tr>
              <a:tr h="325608">
                <a:tc>
                  <a:txBody>
                    <a:bodyPr/>
                    <a:lstStyle/>
                    <a:p>
                      <a:pPr algn="ctr" fontAlgn="ctr"/>
                      <a:r>
                        <a:rPr lang="en-GB" sz="1000" b="1" i="0" u="none" strike="noStrike">
                          <a:solidFill>
                            <a:srgbClr val="000000"/>
                          </a:solidFill>
                          <a:latin typeface="Arial"/>
                          <a:cs typeface="Arial"/>
                        </a:rPr>
                        <a:t>5.1</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 have completed the online mandatory training induction</a:t>
                      </a:r>
                      <a:endParaRPr lang="en-GB" sz="1000" b="0" i="0" u="none" strike="noStrike">
                        <a:solidFill>
                          <a:srgbClr val="000000"/>
                        </a:solidFill>
                        <a:latin typeface="Arial"/>
                      </a:endParaRPr>
                    </a:p>
                  </a:txBody>
                  <a:tcPr marL="9525" marR="9525" marT="9525" marB="0" anchor="ctr"/>
                </a:tc>
                <a:tc>
                  <a:txBody>
                    <a:bodyPr/>
                    <a:lstStyle/>
                    <a:p>
                      <a:pPr algn="ctr" fontAlgn="ctr"/>
                      <a:r>
                        <a:rPr lang="en-GB" sz="900" b="0" i="0" u="none" strike="noStrike" dirty="0" smtClean="0">
                          <a:solidFill>
                            <a:srgbClr val="000000"/>
                          </a:solidFill>
                          <a:latin typeface="Arial"/>
                          <a:cs typeface="Arial"/>
                        </a:rPr>
                        <a:t>Online Mandatory Training</a:t>
                      </a:r>
                      <a:endParaRPr lang="en-GB" sz="900" b="0" i="0" u="none" strike="noStrike" dirty="0">
                        <a:solidFill>
                          <a:srgbClr val="000000"/>
                        </a:solidFill>
                        <a:latin typeface="Arial"/>
                      </a:endParaRPr>
                    </a:p>
                  </a:txBody>
                  <a:tcPr marL="9525" marR="9525" marT="9525" marB="0" anchor="ctr"/>
                </a:tc>
                <a:tc>
                  <a:txBody>
                    <a:bodyPr/>
                    <a:lstStyle/>
                    <a:p>
                      <a:endParaRPr lang="en-GB" sz="800" dirty="0"/>
                    </a:p>
                  </a:txBody>
                  <a:tcPr/>
                </a:tc>
              </a:tr>
              <a:tr h="307883">
                <a:tc>
                  <a:txBody>
                    <a:bodyPr/>
                    <a:lstStyle/>
                    <a:p>
                      <a:pPr algn="ctr" fontAlgn="ctr"/>
                      <a:r>
                        <a:rPr lang="en-GB" sz="1000" b="1" i="0" u="none" strike="noStrike">
                          <a:solidFill>
                            <a:srgbClr val="000000"/>
                          </a:solidFill>
                          <a:latin typeface="Arial"/>
                        </a:rPr>
                        <a:t>5.2</a:t>
                      </a:r>
                    </a:p>
                  </a:txBody>
                  <a:tcPr marL="9525" marR="9525" marT="9525" marB="0" anchor="ctr"/>
                </a:tc>
                <a:tc>
                  <a:txBody>
                    <a:bodyPr/>
                    <a:lstStyle/>
                    <a:p>
                      <a:pPr algn="l" fontAlgn="ctr"/>
                      <a:r>
                        <a:rPr lang="en-GB" sz="1000" b="0" i="0" u="none" strike="noStrike">
                          <a:solidFill>
                            <a:srgbClr val="000000"/>
                          </a:solidFill>
                          <a:latin typeface="Arial"/>
                          <a:cs typeface="Arial"/>
                        </a:rPr>
                        <a:t>Training to receive a user code and access to the Trust clinical computer systems - electronic results (RRS) and Patient Master Index (PMI) and electronic patient record (EPR) (within first week) </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700" dirty="0"/>
                    </a:p>
                  </a:txBody>
                  <a:tcPr/>
                </a:tc>
              </a:tr>
              <a:tr h="232268">
                <a:tc>
                  <a:txBody>
                    <a:bodyPr/>
                    <a:lstStyle/>
                    <a:p>
                      <a:pPr algn="ctr" fontAlgn="ctr"/>
                      <a:r>
                        <a:rPr lang="en-GB" sz="1000" b="1" i="0" u="none" strike="noStrike">
                          <a:solidFill>
                            <a:srgbClr val="000000"/>
                          </a:solidFill>
                          <a:latin typeface="Arial"/>
                        </a:rPr>
                        <a:t>5.3</a:t>
                      </a:r>
                    </a:p>
                  </a:txBody>
                  <a:tcPr marL="9525" marR="9525" marT="9525" marB="0" anchor="ctr"/>
                </a:tc>
                <a:tc>
                  <a:txBody>
                    <a:bodyPr/>
                    <a:lstStyle/>
                    <a:p>
                      <a:pPr algn="l" fontAlgn="ctr"/>
                      <a:r>
                        <a:rPr lang="en-GB" sz="1000" b="0" i="0" u="none" strike="noStrike">
                          <a:solidFill>
                            <a:srgbClr val="000000"/>
                          </a:solidFill>
                          <a:latin typeface="Arial"/>
                          <a:cs typeface="Arial"/>
                        </a:rPr>
                        <a:t>Training in the Patient Information Master System (PIMS)</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700" dirty="0"/>
                    </a:p>
                  </a:txBody>
                  <a:tcPr/>
                </a:tc>
              </a:tr>
              <a:tr h="307883">
                <a:tc>
                  <a:txBody>
                    <a:bodyPr/>
                    <a:lstStyle/>
                    <a:p>
                      <a:pPr algn="ctr" fontAlgn="ctr"/>
                      <a:r>
                        <a:rPr lang="en-GB" sz="1000" b="1" i="0" u="none" strike="noStrike" dirty="0" smtClean="0">
                          <a:solidFill>
                            <a:srgbClr val="000000"/>
                          </a:solidFill>
                          <a:latin typeface="Arial"/>
                        </a:rPr>
                        <a:t>5.4</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 have been shown the medical devices used in my area and associated training needs have been identified and a training plan is </a:t>
                      </a:r>
                      <a:r>
                        <a:rPr lang="en-GB" sz="1000" b="0" i="0" u="none" strike="noStrike" dirty="0" smtClean="0">
                          <a:solidFill>
                            <a:srgbClr val="000000"/>
                          </a:solidFill>
                          <a:latin typeface="Arial"/>
                          <a:cs typeface="Arial"/>
                        </a:rPr>
                        <a:t>place</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700" dirty="0"/>
                    </a:p>
                  </a:txBody>
                  <a:tcPr/>
                </a:tc>
              </a:tr>
              <a:tr h="220675">
                <a:tc>
                  <a:txBody>
                    <a:bodyPr/>
                    <a:lstStyle/>
                    <a:p>
                      <a:pPr algn="ctr" fontAlgn="ctr"/>
                      <a:r>
                        <a:rPr lang="en-GB" sz="1000" b="1" i="0" u="none" strike="noStrike" dirty="0" smtClean="0">
                          <a:solidFill>
                            <a:srgbClr val="000000"/>
                          </a:solidFill>
                          <a:latin typeface="Arial"/>
                        </a:rPr>
                        <a:t>5.7</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Medicines Management Test (if appropriate)</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700" dirty="0"/>
                    </a:p>
                  </a:txBody>
                  <a:tcPr/>
                </a:tc>
              </a:tr>
              <a:tr h="220675">
                <a:tc>
                  <a:txBody>
                    <a:bodyPr/>
                    <a:lstStyle/>
                    <a:p>
                      <a:pPr algn="ctr" fontAlgn="ctr"/>
                      <a:r>
                        <a:rPr lang="en-GB" sz="1000" b="1" i="0" u="none" strike="noStrike" dirty="0" smtClean="0">
                          <a:solidFill>
                            <a:srgbClr val="000000"/>
                          </a:solidFill>
                          <a:latin typeface="Arial"/>
                        </a:rPr>
                        <a:t>5.8</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other training </a:t>
                      </a:r>
                      <a:r>
                        <a:rPr lang="en-GB" sz="1000" b="1" i="0" u="none" strike="noStrike" dirty="0">
                          <a:solidFill>
                            <a:srgbClr val="000000"/>
                          </a:solidFill>
                          <a:latin typeface="Arial"/>
                          <a:cs typeface="Arial"/>
                        </a:rPr>
                        <a:t>mandatory for role</a:t>
                      </a:r>
                      <a:r>
                        <a:rPr lang="en-GB" sz="1000" b="0" i="0" u="none" strike="noStrike" dirty="0">
                          <a:solidFill>
                            <a:srgbClr val="000000"/>
                          </a:solidFill>
                          <a:latin typeface="Arial"/>
                          <a:cs typeface="Arial"/>
                        </a:rPr>
                        <a:t> or </a:t>
                      </a:r>
                      <a:r>
                        <a:rPr lang="en-GB" sz="1000" b="1" i="0" u="none" strike="noStrike" dirty="0">
                          <a:solidFill>
                            <a:srgbClr val="000000"/>
                          </a:solidFill>
                          <a:latin typeface="Arial"/>
                          <a:cs typeface="Arial"/>
                        </a:rPr>
                        <a:t>agreed as part of induction </a:t>
                      </a:r>
                      <a:r>
                        <a:rPr lang="en-GB" sz="1000" b="1" i="0" u="none" strike="noStrike" dirty="0" smtClean="0">
                          <a:solidFill>
                            <a:srgbClr val="000000"/>
                          </a:solidFill>
                          <a:latin typeface="Arial"/>
                          <a:cs typeface="Arial"/>
                        </a:rPr>
                        <a:t>plan</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700" dirty="0"/>
                    </a:p>
                  </a:txBody>
                  <a:tcPr/>
                </a:tc>
              </a:tr>
              <a:tr h="220675">
                <a:tc>
                  <a:txBody>
                    <a:bodyPr/>
                    <a:lstStyle/>
                    <a:p>
                      <a:pPr algn="ctr" fontAlgn="ctr"/>
                      <a:r>
                        <a:rPr lang="en-GB" sz="1000" b="1" i="0" u="none" strike="noStrike" dirty="0">
                          <a:solidFill>
                            <a:srgbClr val="000000"/>
                          </a:solidFill>
                          <a:latin typeface="Arial"/>
                        </a:rPr>
                        <a:t>5.9</a:t>
                      </a:r>
                    </a:p>
                  </a:txBody>
                  <a:tcPr marL="9525" marR="9525" marT="9525" marB="0" anchor="ctr"/>
                </a:tc>
                <a:tc>
                  <a:txBody>
                    <a:bodyPr/>
                    <a:lstStyle/>
                    <a:p>
                      <a:pPr algn="l" fontAlgn="ctr"/>
                      <a:r>
                        <a:rPr lang="en-GB" sz="1000" b="0" i="0" u="none" strike="noStrike" dirty="0">
                          <a:solidFill>
                            <a:srgbClr val="000000"/>
                          </a:solidFill>
                          <a:latin typeface="Arial"/>
                          <a:cs typeface="Arial"/>
                        </a:rPr>
                        <a:t>Audit arrangements within the Trust</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700" dirty="0"/>
                    </a:p>
                  </a:txBody>
                  <a:tcPr/>
                </a:tc>
              </a:tr>
            </a:tbl>
          </a:graphicData>
        </a:graphic>
      </p:graphicFrame>
      <p:sp>
        <p:nvSpPr>
          <p:cNvPr id="4" name="TextBox 3"/>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10</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a:xfrm>
            <a:off x="252413" y="642938"/>
            <a:ext cx="8677275" cy="357187"/>
          </a:xfrm>
          <a:solidFill>
            <a:srgbClr val="DCE6F2"/>
          </a:solidFill>
        </p:spPr>
        <p:txBody>
          <a:bodyPr/>
          <a:lstStyle/>
          <a:p>
            <a:r>
              <a:rPr lang="en-GB" sz="1800" dirty="0" smtClean="0">
                <a:solidFill>
                  <a:srgbClr val="0671BA"/>
                </a:solidFill>
                <a:latin typeface="Arial" charset="0"/>
                <a:cs typeface="Arial" charset="0"/>
              </a:rPr>
              <a:t>Local Induction Check List</a:t>
            </a:r>
          </a:p>
        </p:txBody>
      </p:sp>
      <p:graphicFrame>
        <p:nvGraphicFramePr>
          <p:cNvPr id="9" name="Table 8"/>
          <p:cNvGraphicFramePr>
            <a:graphicFrameLocks noGrp="1"/>
          </p:cNvGraphicFramePr>
          <p:nvPr/>
        </p:nvGraphicFramePr>
        <p:xfrm>
          <a:off x="285720" y="1071547"/>
          <a:ext cx="8644000" cy="5072096"/>
        </p:xfrm>
        <a:graphic>
          <a:graphicData uri="http://schemas.openxmlformats.org/drawingml/2006/table">
            <a:tbl>
              <a:tblPr firstRow="1" bandRow="1">
                <a:tableStyleId>{5C22544A-7EE6-4342-B048-85BDC9FD1C3A}</a:tableStyleId>
              </a:tblPr>
              <a:tblGrid>
                <a:gridCol w="571504"/>
                <a:gridCol w="6429420"/>
                <a:gridCol w="857256"/>
                <a:gridCol w="785820"/>
              </a:tblGrid>
              <a:tr h="290856">
                <a:tc>
                  <a:txBody>
                    <a:bodyPr/>
                    <a:lstStyle/>
                    <a:p>
                      <a:pPr algn="ctr" fontAlgn="ctr"/>
                      <a:r>
                        <a:rPr lang="en-GB" sz="1000" b="1" i="0" u="none" strike="noStrike" dirty="0">
                          <a:solidFill>
                            <a:srgbClr val="FFFFFF"/>
                          </a:solidFill>
                          <a:latin typeface="Arial"/>
                          <a:cs typeface="Arial"/>
                        </a:rPr>
                        <a:t>7</a:t>
                      </a:r>
                      <a:endParaRPr lang="en-GB" sz="1000" b="1" i="0" u="none" strike="noStrike" dirty="0">
                        <a:solidFill>
                          <a:srgbClr val="FFFFFF"/>
                        </a:solidFill>
                        <a:latin typeface="Arial"/>
                      </a:endParaRPr>
                    </a:p>
                  </a:txBody>
                  <a:tcPr marL="9525" marR="9525" marT="9525" marB="0" anchor="ctr"/>
                </a:tc>
                <a:tc>
                  <a:txBody>
                    <a:bodyPr/>
                    <a:lstStyle/>
                    <a:p>
                      <a:pPr algn="l" fontAlgn="ctr"/>
                      <a:r>
                        <a:rPr lang="en-GB" sz="1000" b="1" i="0" u="none" strike="noStrike">
                          <a:solidFill>
                            <a:srgbClr val="FFFFFF"/>
                          </a:solidFill>
                          <a:latin typeface="Arial"/>
                          <a:cs typeface="Arial"/>
                        </a:rPr>
                        <a:t>Staff Benefits and Facilities</a:t>
                      </a:r>
                      <a:endParaRPr lang="en-GB" sz="1000" b="1" i="0" u="none" strike="noStrike">
                        <a:solidFill>
                          <a:srgbClr val="FFFFFF"/>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dirty="0" smtClean="0">
                          <a:solidFill>
                            <a:schemeClr val="bg1"/>
                          </a:solidFill>
                          <a:latin typeface="Arial"/>
                          <a:cs typeface="Arial"/>
                        </a:rPr>
                        <a:t>Covered?</a:t>
                      </a:r>
                      <a:endParaRPr lang="en-GB" sz="1000" b="0" i="0" u="none" strike="noStrike" dirty="0">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0" i="0" u="none" strike="noStrike" dirty="0">
                          <a:solidFill>
                            <a:srgbClr val="000000"/>
                          </a:solidFill>
                          <a:latin typeface="Arial"/>
                          <a:cs typeface="Arial"/>
                        </a:rPr>
                        <a:t> </a:t>
                      </a:r>
                      <a:r>
                        <a:rPr lang="en-GB" sz="1000" b="1" i="0" u="none" strike="noStrike" dirty="0" smtClean="0">
                          <a:solidFill>
                            <a:schemeClr val="bg1"/>
                          </a:solidFill>
                          <a:latin typeface="Arial"/>
                          <a:cs typeface="Arial"/>
                        </a:rPr>
                        <a:t> Date</a:t>
                      </a:r>
                      <a:endParaRPr lang="en-GB" sz="1000" b="1" i="0" u="none" strike="noStrike" dirty="0" smtClean="0">
                        <a:solidFill>
                          <a:schemeClr val="bg1"/>
                        </a:solidFill>
                        <a:latin typeface="Arial"/>
                      </a:endParaRPr>
                    </a:p>
                  </a:txBody>
                  <a:tcPr marL="9525" marR="9525" marT="9525" marB="0" anchor="ctr"/>
                </a:tc>
              </a:tr>
              <a:tr h="306934">
                <a:tc>
                  <a:txBody>
                    <a:bodyPr/>
                    <a:lstStyle/>
                    <a:p>
                      <a:pPr algn="ctr" fontAlgn="ctr"/>
                      <a:r>
                        <a:rPr lang="en-GB" sz="1000" b="1" i="0" u="none" strike="noStrike">
                          <a:solidFill>
                            <a:srgbClr val="000000"/>
                          </a:solidFill>
                          <a:latin typeface="Arial"/>
                          <a:cs typeface="Arial"/>
                        </a:rPr>
                        <a:t>7.1</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 am aware of staff benefits/facilities e.g. crèche, staff clubs, fitness centres</a:t>
                      </a:r>
                      <a:endParaRPr lang="en-GB" sz="1000" b="0" i="0" u="none" strike="noStrike" dirty="0">
                        <a:solidFill>
                          <a:srgbClr val="000000"/>
                        </a:solidFill>
                        <a:latin typeface="Arial"/>
                      </a:endParaRPr>
                    </a:p>
                  </a:txBody>
                  <a:tcPr marL="9525" marR="9525" marT="9525" marB="0" anchor="ctr"/>
                </a:tc>
                <a:tc>
                  <a:txBody>
                    <a:bodyPr/>
                    <a:lstStyle/>
                    <a:p>
                      <a:pPr algn="ctr" fontAlgn="ctr"/>
                      <a:r>
                        <a:rPr lang="en-GB" sz="900" b="0" i="0" u="none" strike="noStrike" smtClean="0">
                          <a:solidFill>
                            <a:srgbClr val="000000"/>
                          </a:solidFill>
                          <a:latin typeface="Arial"/>
                          <a:cs typeface="Arial"/>
                        </a:rPr>
                        <a:t>Junior Doctor Induction Pack</a:t>
                      </a:r>
                      <a:endParaRPr lang="en-GB" sz="9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336563">
                <a:tc>
                  <a:txBody>
                    <a:bodyPr/>
                    <a:lstStyle/>
                    <a:p>
                      <a:pPr algn="ctr" fontAlgn="ctr"/>
                      <a:r>
                        <a:rPr lang="en-GB" sz="1000" b="1" i="0" u="none" strike="noStrike" dirty="0">
                          <a:solidFill>
                            <a:srgbClr val="FFFFFF"/>
                          </a:solidFill>
                          <a:latin typeface="Arial"/>
                          <a:cs typeface="Arial"/>
                        </a:rPr>
                        <a:t>8</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1" i="0" u="none" strike="noStrike" dirty="0">
                          <a:solidFill>
                            <a:srgbClr val="FFFFFF"/>
                          </a:solidFill>
                          <a:latin typeface="Arial"/>
                          <a:cs typeface="Arial"/>
                        </a:rPr>
                        <a:t>Ongoing  Development</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a:txBody>
                    <a:bodyPr/>
                    <a:lstStyle/>
                    <a:p>
                      <a:pPr algn="ctr" fontAlgn="ctr"/>
                      <a:endParaRPr lang="en-GB" sz="1000" b="0" i="0" u="none" strike="noStrike" dirty="0">
                        <a:solidFill>
                          <a:srgbClr val="000000"/>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solidFill>
                      <a:schemeClr val="tx2">
                        <a:lumMod val="60000"/>
                        <a:lumOff val="40000"/>
                      </a:schemeClr>
                    </a:solidFill>
                  </a:tcPr>
                </a:tc>
              </a:tr>
              <a:tr h="301630">
                <a:tc>
                  <a:txBody>
                    <a:bodyPr/>
                    <a:lstStyle/>
                    <a:p>
                      <a:pPr algn="ctr" fontAlgn="ctr"/>
                      <a:r>
                        <a:rPr lang="en-GB" sz="1000" b="1" i="0" u="none" strike="noStrike">
                          <a:solidFill>
                            <a:srgbClr val="000000"/>
                          </a:solidFill>
                          <a:latin typeface="Arial"/>
                        </a:rPr>
                        <a:t>8.1</a:t>
                      </a:r>
                    </a:p>
                  </a:txBody>
                  <a:tcPr marL="9525" marR="9525" marT="9525" marB="0" anchor="ctr"/>
                </a:tc>
                <a:tc>
                  <a:txBody>
                    <a:bodyPr/>
                    <a:lstStyle/>
                    <a:p>
                      <a:pPr algn="l" fontAlgn="ctr"/>
                      <a:r>
                        <a:rPr lang="en-GB" sz="1000" b="0" i="0" u="none" strike="noStrike">
                          <a:solidFill>
                            <a:srgbClr val="000000"/>
                          </a:solidFill>
                          <a:latin typeface="Arial"/>
                          <a:cs typeface="Arial"/>
                        </a:rPr>
                        <a:t>I am aware that I will be given an ARCP within one year from joining GSTT</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306934">
                <a:tc>
                  <a:txBody>
                    <a:bodyPr/>
                    <a:lstStyle/>
                    <a:p>
                      <a:pPr algn="ctr" fontAlgn="ctr"/>
                      <a:r>
                        <a:rPr lang="en-GB" sz="1000" b="1" i="0" u="none" strike="noStrike">
                          <a:solidFill>
                            <a:srgbClr val="000000"/>
                          </a:solidFill>
                          <a:latin typeface="Arial"/>
                        </a:rPr>
                        <a:t>8.2</a:t>
                      </a:r>
                    </a:p>
                  </a:txBody>
                  <a:tcPr marL="9525" marR="9525" marT="9525" marB="0" anchor="ctr"/>
                </a:tc>
                <a:tc>
                  <a:txBody>
                    <a:bodyPr/>
                    <a:lstStyle/>
                    <a:p>
                      <a:pPr algn="l" fontAlgn="ctr"/>
                      <a:r>
                        <a:rPr lang="en-GB" sz="1000" b="0" i="0" u="none" strike="noStrike" dirty="0">
                          <a:solidFill>
                            <a:srgbClr val="000000"/>
                          </a:solidFill>
                          <a:latin typeface="Arial"/>
                        </a:rPr>
                        <a:t>I am aware of the professional and clinical development available to me</a:t>
                      </a:r>
                    </a:p>
                  </a:txBody>
                  <a:tcPr marL="9525" marR="9525" marT="9525" marB="0" anchor="ctr"/>
                </a:tc>
                <a:tc>
                  <a:txBody>
                    <a:bodyPr/>
                    <a:lstStyle/>
                    <a:p>
                      <a:pPr algn="ctr" fontAlgn="ctr"/>
                      <a:r>
                        <a:rPr lang="en-GB" sz="900" b="0" i="0" u="none" strike="noStrike" dirty="0" smtClean="0">
                          <a:solidFill>
                            <a:srgbClr val="000000"/>
                          </a:solidFill>
                          <a:latin typeface="Arial"/>
                          <a:cs typeface="Arial"/>
                        </a:rPr>
                        <a:t>Junior Doctor Induction Pack</a:t>
                      </a:r>
                      <a:endParaRPr lang="en-GB" sz="900" b="0"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258000">
                <a:tc>
                  <a:txBody>
                    <a:bodyPr/>
                    <a:lstStyle/>
                    <a:p>
                      <a:pPr algn="ctr" fontAlgn="ctr"/>
                      <a:r>
                        <a:rPr lang="en-GB" sz="1000" b="1" i="0" u="none" strike="noStrike" dirty="0">
                          <a:solidFill>
                            <a:srgbClr val="FFFFFF"/>
                          </a:solidFill>
                          <a:latin typeface="Arial"/>
                          <a:cs typeface="Arial"/>
                        </a:rPr>
                        <a:t>9</a:t>
                      </a:r>
                      <a:endParaRPr lang="en-GB" sz="1000" b="1" i="0" u="none" strike="noStrike" dirty="0">
                        <a:solidFill>
                          <a:srgbClr val="FFFFFF"/>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1" i="0" u="none" strike="noStrike">
                          <a:solidFill>
                            <a:srgbClr val="FFFFFF"/>
                          </a:solidFill>
                          <a:latin typeface="Arial"/>
                          <a:cs typeface="Arial"/>
                        </a:rPr>
                        <a:t>Educational issues for deanery appointed posts</a:t>
                      </a:r>
                      <a:endParaRPr lang="en-GB" sz="1000" b="1" i="0" u="none" strike="noStrike">
                        <a:solidFill>
                          <a:srgbClr val="FFFFFF"/>
                        </a:solidFill>
                        <a:latin typeface="Arial"/>
                      </a:endParaRPr>
                    </a:p>
                  </a:txBody>
                  <a:tcPr marL="9525" marR="9525" marT="9525" marB="0" anchor="ctr">
                    <a:solidFill>
                      <a:schemeClr val="tx2">
                        <a:lumMod val="60000"/>
                        <a:lumOff val="40000"/>
                      </a:schemeClr>
                    </a:solidFill>
                  </a:tcPr>
                </a:tc>
                <a:tc>
                  <a:txBody>
                    <a:bodyPr/>
                    <a:lstStyle/>
                    <a:p>
                      <a:pPr algn="ctr" fontAlgn="ctr"/>
                      <a:endParaRPr lang="en-GB" sz="1000" b="0" i="0" u="none" strike="noStrike">
                        <a:solidFill>
                          <a:srgbClr val="000000"/>
                        </a:solidFill>
                        <a:latin typeface="Arial"/>
                      </a:endParaRPr>
                    </a:p>
                  </a:txBody>
                  <a:tcPr marL="9525" marR="9525" marT="9525" marB="0" anchor="ctr">
                    <a:solidFill>
                      <a:schemeClr val="tx2">
                        <a:lumMod val="60000"/>
                        <a:lumOff val="40000"/>
                      </a:schemeClr>
                    </a:solidFill>
                  </a:tcP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solidFill>
                      <a:schemeClr val="tx2">
                        <a:lumMod val="60000"/>
                        <a:lumOff val="40000"/>
                      </a:schemeClr>
                    </a:solidFill>
                  </a:tcPr>
                </a:tc>
              </a:tr>
              <a:tr h="273408">
                <a:tc>
                  <a:txBody>
                    <a:bodyPr/>
                    <a:lstStyle/>
                    <a:p>
                      <a:pPr algn="ctr" fontAlgn="ctr"/>
                      <a:r>
                        <a:rPr lang="en-GB" sz="1000" b="1" i="0" u="none" strike="noStrike">
                          <a:solidFill>
                            <a:srgbClr val="000000"/>
                          </a:solidFill>
                          <a:latin typeface="Arial"/>
                          <a:cs typeface="Arial"/>
                        </a:rPr>
                        <a:t>9.1</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Informed of the appropriate level of curriculum </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349027">
                <a:tc>
                  <a:txBody>
                    <a:bodyPr/>
                    <a:lstStyle/>
                    <a:p>
                      <a:pPr algn="ctr" fontAlgn="ctr"/>
                      <a:r>
                        <a:rPr lang="en-GB" sz="1000" b="1" i="0" u="none" strike="noStrike" dirty="0">
                          <a:solidFill>
                            <a:srgbClr val="000000"/>
                          </a:solidFill>
                          <a:latin typeface="Arial"/>
                          <a:cs typeface="Arial"/>
                        </a:rPr>
                        <a:t>9.2</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The portfolio and pattern of assessments depending on training speciality and grade</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1000" b="0"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349027">
                <a:tc>
                  <a:txBody>
                    <a:bodyPr/>
                    <a:lstStyle/>
                    <a:p>
                      <a:pPr algn="ctr" fontAlgn="ctr"/>
                      <a:r>
                        <a:rPr lang="en-GB" sz="1000" b="1" i="0" u="none" strike="noStrike" dirty="0">
                          <a:solidFill>
                            <a:srgbClr val="000000"/>
                          </a:solidFill>
                          <a:latin typeface="Arial"/>
                          <a:cs typeface="Arial"/>
                        </a:rPr>
                        <a:t>9.3</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Informed of the name of Educational Supervisor (if relevant)</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1000" b="0" i="0" u="none" strike="noStrike" dirty="0">
                        <a:solidFill>
                          <a:srgbClr val="000000"/>
                        </a:solidFill>
                        <a:latin typeface="Arial"/>
                      </a:endParaRPr>
                    </a:p>
                  </a:txBody>
                  <a:tcPr marL="9525" marR="9525" marT="9525" marB="0" anchor="ctr"/>
                </a:tc>
                <a:tc>
                  <a:txBody>
                    <a:bodyPr/>
                    <a:lstStyle/>
                    <a:p>
                      <a:pPr algn="l" fontAlgn="ctr"/>
                      <a:endParaRPr lang="en-GB" sz="1000" b="0" i="0" u="none" strike="noStrike" dirty="0">
                        <a:solidFill>
                          <a:srgbClr val="000000"/>
                        </a:solidFill>
                        <a:latin typeface="Arial"/>
                      </a:endParaRPr>
                    </a:p>
                  </a:txBody>
                  <a:tcPr marL="9525" marR="9525" marT="9525" marB="0" anchor="ctr"/>
                </a:tc>
              </a:tr>
              <a:tr h="258000">
                <a:tc>
                  <a:txBody>
                    <a:bodyPr/>
                    <a:lstStyle/>
                    <a:p>
                      <a:pPr algn="ctr" fontAlgn="ctr"/>
                      <a:r>
                        <a:rPr lang="en-GB" sz="1000" b="1" i="0" u="none" strike="noStrike">
                          <a:solidFill>
                            <a:srgbClr val="000000"/>
                          </a:solidFill>
                          <a:latin typeface="Arial"/>
                          <a:cs typeface="Arial"/>
                        </a:rPr>
                        <a:t>9.4</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Informed of the name of Clinical Supervisor (if relevant)</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 </a:t>
                      </a:r>
                      <a:endParaRPr lang="en-GB" sz="1000" b="0" i="0" u="none" strike="noStrike">
                        <a:solidFill>
                          <a:srgbClr val="000000"/>
                        </a:solidFill>
                        <a:latin typeface="Arial"/>
                      </a:endParaRPr>
                    </a:p>
                  </a:txBody>
                  <a:tcPr marL="9525" marR="9525" marT="9525" marB="0" anchor="ctr"/>
                </a:tc>
              </a:tr>
              <a:tr h="267590">
                <a:tc>
                  <a:txBody>
                    <a:bodyPr/>
                    <a:lstStyle/>
                    <a:p>
                      <a:pPr algn="ctr" fontAlgn="ctr"/>
                      <a:r>
                        <a:rPr lang="en-GB" sz="1000" b="1" i="0" u="none" strike="noStrike">
                          <a:solidFill>
                            <a:srgbClr val="000000"/>
                          </a:solidFill>
                          <a:latin typeface="Arial"/>
                          <a:cs typeface="Arial"/>
                        </a:rPr>
                        <a:t>9.5</a:t>
                      </a:r>
                      <a:endParaRPr lang="en-GB" sz="1000" b="1" i="0" u="none" strike="noStrike">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Informed of the name of the Training Programme Director</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1000" b="0" i="0" u="none" strike="noStrike">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 </a:t>
                      </a:r>
                      <a:endParaRPr lang="en-GB" sz="1000" b="0" i="0" u="none" strike="noStrike" dirty="0">
                        <a:solidFill>
                          <a:srgbClr val="000000"/>
                        </a:solidFill>
                        <a:latin typeface="Arial"/>
                      </a:endParaRPr>
                    </a:p>
                  </a:txBody>
                  <a:tcPr marL="9525" marR="9525" marT="9525" marB="0" anchor="ctr"/>
                </a:tc>
              </a:tr>
              <a:tr h="290856">
                <a:tc>
                  <a:txBody>
                    <a:bodyPr/>
                    <a:lstStyle/>
                    <a:p>
                      <a:pPr algn="ctr" fontAlgn="ctr"/>
                      <a:r>
                        <a:rPr lang="en-GB" sz="1000" b="1" i="0" u="none" strike="noStrike" dirty="0" smtClean="0">
                          <a:solidFill>
                            <a:srgbClr val="000000"/>
                          </a:solidFill>
                          <a:latin typeface="Arial"/>
                          <a:cs typeface="Arial"/>
                        </a:rPr>
                        <a:t>9.6</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How the quality of training is monitored</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800" dirty="0"/>
                    </a:p>
                  </a:txBody>
                  <a:tcPr/>
                </a:tc>
              </a:tr>
              <a:tr h="306934">
                <a:tc>
                  <a:txBody>
                    <a:bodyPr/>
                    <a:lstStyle/>
                    <a:p>
                      <a:pPr algn="ctr" fontAlgn="ctr"/>
                      <a:r>
                        <a:rPr lang="en-GB" sz="1000" b="1" i="0" u="none" strike="noStrike" dirty="0" smtClean="0">
                          <a:solidFill>
                            <a:srgbClr val="000000"/>
                          </a:solidFill>
                          <a:latin typeface="Arial"/>
                          <a:cs typeface="Arial"/>
                        </a:rPr>
                        <a:t>9.7</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Doctor’s feedback mechanisms</a:t>
                      </a:r>
                      <a:endParaRPr lang="en-GB" sz="1000" b="0" i="0" u="none" strike="noStrike" dirty="0">
                        <a:solidFill>
                          <a:srgbClr val="000000"/>
                        </a:solidFill>
                        <a:latin typeface="Arial"/>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dirty="0">
                          <a:solidFill>
                            <a:srgbClr val="000000"/>
                          </a:solidFill>
                          <a:latin typeface="Arial"/>
                          <a:cs typeface="Arial"/>
                        </a:rPr>
                        <a:t> </a:t>
                      </a:r>
                      <a:r>
                        <a:rPr lang="en-GB" sz="900" b="0" i="0" u="none" strike="noStrike" dirty="0" smtClean="0">
                          <a:solidFill>
                            <a:srgbClr val="000000"/>
                          </a:solidFill>
                          <a:latin typeface="Arial"/>
                          <a:cs typeface="Arial"/>
                        </a:rPr>
                        <a:t>Junior Doctor Induction Pack</a:t>
                      </a:r>
                      <a:endParaRPr lang="en-GB" sz="900" b="0" i="0" u="none" strike="noStrike" dirty="0" smtClean="0">
                        <a:solidFill>
                          <a:srgbClr val="000000"/>
                        </a:solidFill>
                        <a:latin typeface="Arial"/>
                      </a:endParaRPr>
                    </a:p>
                  </a:txBody>
                  <a:tcPr marL="9525" marR="9525" marT="9525" marB="0" anchor="ctr"/>
                </a:tc>
                <a:tc>
                  <a:txBody>
                    <a:bodyPr/>
                    <a:lstStyle/>
                    <a:p>
                      <a:endParaRPr lang="en-GB" sz="800" dirty="0"/>
                    </a:p>
                  </a:txBody>
                  <a:tcPr/>
                </a:tc>
              </a:tr>
              <a:tr h="290856">
                <a:tc>
                  <a:txBody>
                    <a:bodyPr/>
                    <a:lstStyle/>
                    <a:p>
                      <a:pPr algn="ctr" fontAlgn="ctr"/>
                      <a:r>
                        <a:rPr lang="en-GB" sz="1000" b="1" i="0" u="none" strike="noStrike" dirty="0" smtClean="0">
                          <a:solidFill>
                            <a:srgbClr val="000000"/>
                          </a:solidFill>
                          <a:latin typeface="Arial"/>
                          <a:cs typeface="Arial"/>
                        </a:rPr>
                        <a:t>9.8</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Handover/induction at the beginning and during each placement</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700" dirty="0"/>
                    </a:p>
                  </a:txBody>
                  <a:tcPr/>
                </a:tc>
              </a:tr>
              <a:tr h="306934">
                <a:tc>
                  <a:txBody>
                    <a:bodyPr/>
                    <a:lstStyle/>
                    <a:p>
                      <a:pPr algn="ctr" fontAlgn="ctr"/>
                      <a:r>
                        <a:rPr lang="en-GB" sz="1000" b="1" i="0" u="none" strike="noStrike" dirty="0" smtClean="0">
                          <a:solidFill>
                            <a:srgbClr val="000000"/>
                          </a:solidFill>
                          <a:latin typeface="Arial"/>
                          <a:cs typeface="Arial"/>
                        </a:rPr>
                        <a:t>9.9</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Details of Simulation training sessions</a:t>
                      </a:r>
                      <a:endParaRPr lang="en-GB" sz="1000" b="0" i="0" u="none" strike="noStrike">
                        <a:solidFill>
                          <a:srgbClr val="000000"/>
                        </a:solidFill>
                        <a:latin typeface="Arial"/>
                      </a:endParaRPr>
                    </a:p>
                  </a:txBody>
                  <a:tcPr marL="9525" marR="9525" marT="9525" marB="0" anchor="ctr"/>
                </a:tc>
                <a:tc>
                  <a:txBody>
                    <a:bodyPr/>
                    <a:lstStyle/>
                    <a:p>
                      <a:pPr algn="ctr" fontAlgn="ctr"/>
                      <a:r>
                        <a:rPr lang="en-GB" sz="900" b="0" i="0" u="none" strike="noStrike" dirty="0">
                          <a:solidFill>
                            <a:srgbClr val="000000"/>
                          </a:solidFill>
                          <a:latin typeface="Arial"/>
                          <a:cs typeface="Arial"/>
                        </a:rPr>
                        <a:t>Junior Doctor Induction Pack</a:t>
                      </a:r>
                      <a:endParaRPr lang="en-GB" sz="900" b="0" i="0" u="none" strike="noStrike" dirty="0">
                        <a:solidFill>
                          <a:srgbClr val="000000"/>
                        </a:solidFill>
                        <a:latin typeface="Arial"/>
                      </a:endParaRPr>
                    </a:p>
                  </a:txBody>
                  <a:tcPr marL="9525" marR="9525" marT="9525" marB="0" anchor="ctr"/>
                </a:tc>
                <a:tc>
                  <a:txBody>
                    <a:bodyPr/>
                    <a:lstStyle/>
                    <a:p>
                      <a:endParaRPr lang="en-GB" sz="700" dirty="0"/>
                    </a:p>
                  </a:txBody>
                  <a:tcPr/>
                </a:tc>
              </a:tr>
              <a:tr h="238654">
                <a:tc>
                  <a:txBody>
                    <a:bodyPr/>
                    <a:lstStyle/>
                    <a:p>
                      <a:pPr algn="ctr" fontAlgn="ctr"/>
                      <a:r>
                        <a:rPr lang="en-GB" sz="1000" b="1" i="0" u="none" strike="noStrike" dirty="0" smtClean="0">
                          <a:solidFill>
                            <a:srgbClr val="000000"/>
                          </a:solidFill>
                          <a:latin typeface="Arial"/>
                          <a:cs typeface="Arial"/>
                        </a:rPr>
                        <a:t>9.10</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a:solidFill>
                            <a:srgbClr val="000000"/>
                          </a:solidFill>
                          <a:latin typeface="Arial"/>
                          <a:cs typeface="Arial"/>
                        </a:rPr>
                        <a:t>Teaching programmes and timetables</a:t>
                      </a:r>
                      <a:endParaRPr lang="en-GB" sz="1000" b="0" i="0" u="none" strike="noStrike">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700" dirty="0"/>
                    </a:p>
                  </a:txBody>
                  <a:tcPr/>
                </a:tc>
              </a:tr>
              <a:tr h="339893">
                <a:tc>
                  <a:txBody>
                    <a:bodyPr/>
                    <a:lstStyle/>
                    <a:p>
                      <a:pPr algn="ctr" fontAlgn="ctr"/>
                      <a:r>
                        <a:rPr lang="en-GB" sz="1000" b="1" i="0" u="none" strike="noStrike" dirty="0" smtClean="0">
                          <a:solidFill>
                            <a:srgbClr val="000000"/>
                          </a:solidFill>
                          <a:latin typeface="Arial"/>
                          <a:cs typeface="Arial"/>
                        </a:rPr>
                        <a:t>9.11</a:t>
                      </a:r>
                      <a:endParaRPr lang="en-GB" sz="1000" b="1" i="0" u="none" strike="noStrike" dirty="0">
                        <a:solidFill>
                          <a:srgbClr val="000000"/>
                        </a:solidFill>
                        <a:latin typeface="Arial"/>
                      </a:endParaRPr>
                    </a:p>
                  </a:txBody>
                  <a:tcPr marL="9525" marR="9525" marT="9525" marB="0" anchor="ctr"/>
                </a:tc>
                <a:tc>
                  <a:txBody>
                    <a:bodyPr/>
                    <a:lstStyle/>
                    <a:p>
                      <a:pPr algn="l" fontAlgn="ctr"/>
                      <a:r>
                        <a:rPr lang="en-GB" sz="1000" b="0" i="0" u="none" strike="noStrike" dirty="0">
                          <a:solidFill>
                            <a:srgbClr val="000000"/>
                          </a:solidFill>
                          <a:latin typeface="Arial"/>
                          <a:cs typeface="Arial"/>
                        </a:rPr>
                        <a:t>How the Trust makes sure that the training provided is mapped to the Curriculum for the programmes and in line with national standards</a:t>
                      </a:r>
                      <a:endParaRPr lang="en-GB" sz="1000" b="0" i="0" u="none" strike="noStrike" dirty="0">
                        <a:solidFill>
                          <a:srgbClr val="000000"/>
                        </a:solidFill>
                        <a:latin typeface="Arial"/>
                      </a:endParaRPr>
                    </a:p>
                  </a:txBody>
                  <a:tcPr marL="9525" marR="9525" marT="9525" marB="0" anchor="ctr"/>
                </a:tc>
                <a:tc>
                  <a:txBody>
                    <a:bodyPr/>
                    <a:lstStyle/>
                    <a:p>
                      <a:pPr algn="ctr" fontAlgn="ctr"/>
                      <a:endParaRPr lang="en-GB" sz="700" b="0" i="0" u="none" strike="noStrike" dirty="0">
                        <a:solidFill>
                          <a:srgbClr val="000000"/>
                        </a:solidFill>
                        <a:latin typeface="Arial"/>
                      </a:endParaRPr>
                    </a:p>
                  </a:txBody>
                  <a:tcPr marL="9525" marR="9525" marT="9525" marB="0" anchor="ctr"/>
                </a:tc>
                <a:tc>
                  <a:txBody>
                    <a:bodyPr/>
                    <a:lstStyle/>
                    <a:p>
                      <a:endParaRPr lang="en-GB" sz="700" dirty="0"/>
                    </a:p>
                  </a:txBody>
                  <a:tcPr/>
                </a:tc>
              </a:tr>
            </a:tbl>
          </a:graphicData>
        </a:graphic>
      </p:graphicFrame>
      <p:sp>
        <p:nvSpPr>
          <p:cNvPr id="4" name="TextBox 3"/>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11</a:t>
            </a:r>
            <a:endParaRPr lang="en-GB"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p:nvPr>
        </p:nvSpPr>
        <p:spPr>
          <a:xfrm>
            <a:off x="252413" y="642938"/>
            <a:ext cx="8715375" cy="357187"/>
          </a:xfrm>
          <a:solidFill>
            <a:srgbClr val="DCE6F2"/>
          </a:solidFill>
        </p:spPr>
        <p:txBody>
          <a:bodyPr/>
          <a:lstStyle/>
          <a:p>
            <a:r>
              <a:rPr lang="en-GB" sz="1800" b="0" smtClean="0">
                <a:solidFill>
                  <a:srgbClr val="0671BA"/>
                </a:solidFill>
                <a:latin typeface="Arial" charset="0"/>
                <a:cs typeface="Arial" charset="0"/>
              </a:rPr>
              <a:t>Welcome</a:t>
            </a:r>
          </a:p>
        </p:txBody>
      </p:sp>
      <p:sp>
        <p:nvSpPr>
          <p:cNvPr id="29698" name="Text Placeholder 8"/>
          <p:cNvSpPr>
            <a:spLocks noGrp="1"/>
          </p:cNvSpPr>
          <p:nvPr>
            <p:ph type="body" sz="half" idx="2"/>
          </p:nvPr>
        </p:nvSpPr>
        <p:spPr>
          <a:xfrm>
            <a:off x="323850" y="1143000"/>
            <a:ext cx="4071938" cy="4929188"/>
          </a:xfrm>
        </p:spPr>
        <p:txBody>
          <a:bodyPr/>
          <a:lstStyle/>
          <a:p>
            <a:r>
              <a:rPr lang="en-GB" sz="1000" dirty="0" smtClean="0">
                <a:latin typeface="Arial" charset="0"/>
                <a:cs typeface="Arial" charset="0"/>
              </a:rPr>
              <a:t>Congratulations on your new role and welcome to Guy</a:t>
            </a:r>
            <a:r>
              <a:rPr lang="en-GB" altLang="en-US" sz="1000" dirty="0" smtClean="0">
                <a:latin typeface="Arial" charset="0"/>
                <a:cs typeface="Arial" charset="0"/>
              </a:rPr>
              <a:t>’</a:t>
            </a:r>
            <a:r>
              <a:rPr lang="en-GB" sz="1000" dirty="0" smtClean="0">
                <a:latin typeface="Arial" charset="0"/>
                <a:cs typeface="Arial" charset="0"/>
              </a:rPr>
              <a:t>s and St </a:t>
            </a:r>
            <a:r>
              <a:rPr lang="en-GB" sz="1000" dirty="0" err="1" smtClean="0">
                <a:latin typeface="Arial" charset="0"/>
                <a:cs typeface="Arial" charset="0"/>
              </a:rPr>
              <a:t>Thomas</a:t>
            </a:r>
            <a:r>
              <a:rPr lang="en-GB" altLang="en-US" sz="1000" dirty="0" err="1" smtClean="0">
                <a:latin typeface="Arial" charset="0"/>
                <a:cs typeface="Arial" charset="0"/>
              </a:rPr>
              <a:t>’</a:t>
            </a:r>
            <a:r>
              <a:rPr lang="en-GB" sz="1000" dirty="0" smtClean="0">
                <a:latin typeface="Arial" charset="0"/>
                <a:cs typeface="Arial" charset="0"/>
              </a:rPr>
              <a:t> NHS Foundation Trust. We are delighted that you have decided to join the Trust and hope that you will enjoy your time with us.</a:t>
            </a:r>
          </a:p>
          <a:p>
            <a:endParaRPr lang="en-GB" sz="1000" dirty="0" smtClean="0">
              <a:latin typeface="Arial" charset="0"/>
              <a:cs typeface="Arial" charset="0"/>
            </a:endParaRPr>
          </a:p>
          <a:p>
            <a:r>
              <a:rPr lang="en-GB" sz="1000" dirty="0" smtClean="0">
                <a:latin typeface="Arial" charset="0"/>
                <a:cs typeface="Arial" charset="0"/>
              </a:rPr>
              <a:t>Guy</a:t>
            </a:r>
            <a:r>
              <a:rPr lang="en-GB" altLang="en-US" sz="1000" dirty="0" smtClean="0">
                <a:latin typeface="Arial" charset="0"/>
                <a:cs typeface="Arial" charset="0"/>
              </a:rPr>
              <a:t>’</a:t>
            </a:r>
            <a:r>
              <a:rPr lang="en-GB" sz="1000" dirty="0" smtClean="0">
                <a:latin typeface="Arial" charset="0"/>
                <a:cs typeface="Arial" charset="0"/>
              </a:rPr>
              <a:t>s and St </a:t>
            </a:r>
            <a:r>
              <a:rPr lang="en-GB" sz="1000" dirty="0" err="1" smtClean="0">
                <a:latin typeface="Arial" charset="0"/>
                <a:cs typeface="Arial" charset="0"/>
              </a:rPr>
              <a:t>Thomas</a:t>
            </a:r>
            <a:r>
              <a:rPr lang="en-GB" altLang="en-US" sz="1000" dirty="0" err="1" smtClean="0">
                <a:latin typeface="Arial" charset="0"/>
                <a:cs typeface="Arial" charset="0"/>
              </a:rPr>
              <a:t>’</a:t>
            </a:r>
            <a:r>
              <a:rPr lang="en-GB" sz="1000" dirty="0" smtClean="0">
                <a:latin typeface="Arial" charset="0"/>
                <a:cs typeface="Arial" charset="0"/>
              </a:rPr>
              <a:t> ongoing success depends on the contributions of us all and in joining the organisation, you are on a career path full of exciting challenges and opportunities. </a:t>
            </a:r>
          </a:p>
          <a:p>
            <a:endParaRPr lang="en-GB" sz="1000" dirty="0" smtClean="0">
              <a:latin typeface="Arial" charset="0"/>
              <a:cs typeface="Arial" charset="0"/>
            </a:endParaRPr>
          </a:p>
          <a:p>
            <a:r>
              <a:rPr lang="en-GB" sz="1000" dirty="0" smtClean="0">
                <a:latin typeface="Arial" charset="0"/>
                <a:cs typeface="Arial" charset="0"/>
              </a:rPr>
              <a:t>All of our staff are key to the Trust achieving high quality patient care and meeting our objectives. In order to help you to be effective in your job, your induction has been designed with this in mind. Whatever your discipline, you will be called on to provide world-class performance with a strong emphasis on patient care. </a:t>
            </a:r>
          </a:p>
          <a:p>
            <a:endParaRPr lang="en-GB" sz="1000" dirty="0" smtClean="0">
              <a:latin typeface="Arial" charset="0"/>
              <a:cs typeface="Arial" charset="0"/>
            </a:endParaRPr>
          </a:p>
          <a:p>
            <a:r>
              <a:rPr lang="en-GB" sz="1000" dirty="0" smtClean="0">
                <a:latin typeface="Arial" charset="0"/>
                <a:cs typeface="Arial" charset="0"/>
              </a:rPr>
              <a:t>In addition to supporting you to settle into your new role, this induction process will help you to understand Guy</a:t>
            </a:r>
            <a:r>
              <a:rPr lang="en-GB" altLang="en-US" sz="1000" dirty="0" smtClean="0">
                <a:latin typeface="Arial" charset="0"/>
                <a:cs typeface="Arial" charset="0"/>
              </a:rPr>
              <a:t>’</a:t>
            </a:r>
            <a:r>
              <a:rPr lang="en-GB" sz="1000" dirty="0" smtClean="0">
                <a:latin typeface="Arial" charset="0"/>
                <a:cs typeface="Arial" charset="0"/>
              </a:rPr>
              <a:t>s and St </a:t>
            </a:r>
            <a:r>
              <a:rPr lang="en-GB" sz="1000" dirty="0" err="1" smtClean="0">
                <a:latin typeface="Arial" charset="0"/>
                <a:cs typeface="Arial" charset="0"/>
              </a:rPr>
              <a:t>Thomas</a:t>
            </a:r>
            <a:r>
              <a:rPr lang="en-GB" altLang="en-US" sz="1000" dirty="0" err="1" smtClean="0">
                <a:latin typeface="Arial" charset="0"/>
                <a:cs typeface="Arial" charset="0"/>
              </a:rPr>
              <a:t>’</a:t>
            </a:r>
            <a:r>
              <a:rPr lang="en-GB" sz="1000" dirty="0" smtClean="0">
                <a:latin typeface="Arial" charset="0"/>
                <a:cs typeface="Arial" charset="0"/>
              </a:rPr>
              <a:t> culture and in your induction pack you will find more on clinical information, support, development and other useful information.</a:t>
            </a:r>
          </a:p>
          <a:p>
            <a:endParaRPr lang="en-GB" sz="1000" dirty="0" smtClean="0">
              <a:latin typeface="Arial" charset="0"/>
              <a:cs typeface="Arial" charset="0"/>
            </a:endParaRPr>
          </a:p>
          <a:p>
            <a:r>
              <a:rPr lang="en-GB" sz="1000" dirty="0" smtClean="0">
                <a:latin typeface="Arial" charset="0"/>
                <a:cs typeface="Arial" charset="0"/>
              </a:rPr>
              <a:t>‘I would like to take this opportunity to wish you all the best with your career at Guy’s and St Thomas’.</a:t>
            </a:r>
          </a:p>
          <a:p>
            <a:endParaRPr lang="en-GB" sz="1000" dirty="0" smtClean="0">
              <a:latin typeface="Arial" charset="0"/>
              <a:cs typeface="Arial" charset="0"/>
            </a:endParaRPr>
          </a:p>
          <a:p>
            <a:endParaRPr lang="en-GB" sz="1000" dirty="0" smtClean="0">
              <a:latin typeface="Arial" charset="0"/>
              <a:cs typeface="Arial" charset="0"/>
            </a:endParaRPr>
          </a:p>
          <a:p>
            <a:endParaRPr lang="en-GB" sz="1000" dirty="0" smtClean="0">
              <a:latin typeface="Arial" charset="0"/>
              <a:cs typeface="Arial" charset="0"/>
            </a:endParaRPr>
          </a:p>
          <a:p>
            <a:endParaRPr lang="en-GB" sz="1000" dirty="0" smtClean="0">
              <a:latin typeface="Arial" charset="0"/>
              <a:cs typeface="Arial" charset="0"/>
            </a:endParaRPr>
          </a:p>
          <a:p>
            <a:r>
              <a:rPr lang="en-GB" sz="1000" dirty="0" smtClean="0">
                <a:latin typeface="Arial" charset="0"/>
                <a:cs typeface="Arial" charset="0"/>
              </a:rPr>
              <a:t>Ian Abbs</a:t>
            </a:r>
          </a:p>
          <a:p>
            <a:r>
              <a:rPr lang="en-GB" sz="1000" dirty="0" smtClean="0">
                <a:latin typeface="Arial" charset="0"/>
                <a:cs typeface="Arial" charset="0"/>
              </a:rPr>
              <a:t>Medical Director</a:t>
            </a:r>
          </a:p>
          <a:p>
            <a:pPr>
              <a:buFont typeface="Arial" charset="0"/>
              <a:buChar char="•"/>
            </a:pPr>
            <a:endParaRPr lang="en-GB" sz="1000" dirty="0" smtClean="0">
              <a:latin typeface="Arial" charset="0"/>
              <a:cs typeface="Arial" charset="0"/>
            </a:endParaRPr>
          </a:p>
          <a:p>
            <a:r>
              <a:rPr lang="en-GB" sz="1000" dirty="0" smtClean="0">
                <a:latin typeface="Arial" charset="0"/>
                <a:cs typeface="Arial" charset="0"/>
              </a:rPr>
              <a:t>.</a:t>
            </a:r>
          </a:p>
          <a:p>
            <a:endParaRPr lang="en-GB" dirty="0" smtClean="0">
              <a:cs typeface="华文细黑"/>
            </a:endParaRPr>
          </a:p>
        </p:txBody>
      </p:sp>
      <p:sp>
        <p:nvSpPr>
          <p:cNvPr id="29699" name="TextBox 4"/>
          <p:cNvSpPr txBox="1">
            <a:spLocks noChangeArrowheads="1"/>
          </p:cNvSpPr>
          <p:nvPr/>
        </p:nvSpPr>
        <p:spPr bwMode="auto">
          <a:xfrm>
            <a:off x="4786313" y="1143000"/>
            <a:ext cx="4071937" cy="4816475"/>
          </a:xfrm>
          <a:prstGeom prst="rect">
            <a:avLst/>
          </a:prstGeom>
          <a:noFill/>
          <a:ln w="9525">
            <a:noFill/>
            <a:miter lim="800000"/>
            <a:headEnd/>
            <a:tailEnd/>
          </a:ln>
        </p:spPr>
        <p:txBody>
          <a:bodyPr>
            <a:spAutoFit/>
          </a:bodyPr>
          <a:lstStyle/>
          <a:p>
            <a:r>
              <a:rPr lang="en-GB" sz="1000"/>
              <a:t>Welcome to Guy’s and St Thomas! Doctors who undertake training at Guy's and St Thomas' receive some of the best medical training in the country and we can’t wait for you to join us.</a:t>
            </a:r>
          </a:p>
          <a:p>
            <a:endParaRPr lang="en-GB" sz="1000"/>
          </a:p>
          <a:p>
            <a:r>
              <a:rPr lang="en-GB" sz="1000"/>
              <a:t>We are among the largest teaching hospitals in England and are part of one the UK's first academic health sciences centres, King's Health Partners. This means we have fantastic  access to world class medical research, practice and teaching.</a:t>
            </a:r>
          </a:p>
          <a:p>
            <a:endParaRPr lang="en-GB" sz="1000"/>
          </a:p>
          <a:p>
            <a:r>
              <a:rPr lang="en-GB" sz="1000"/>
              <a:t>As you embark on your journey at the Trust you will be joining a group of over 1000 post graduate doctors; it’s Medical Education’s job to ensure that we support you as best we can through your time here. At your induction you will have been given your induction pack which gives you a small part of the wide ranging support, courses and advice we offer.</a:t>
            </a:r>
          </a:p>
          <a:p>
            <a:endParaRPr lang="en-GB" sz="1000"/>
          </a:p>
          <a:p>
            <a:r>
              <a:rPr lang="en-GB" sz="1000"/>
              <a:t>One of our biggest offerings is the School of Improvement. This is where you can access a wide variety of professional development within the Trust. Courses, programmes and events include tool kits, leadership, quality improvement, finance, teaching and feedback training.</a:t>
            </a:r>
          </a:p>
          <a:p>
            <a:endParaRPr lang="en-GB" sz="1000"/>
          </a:p>
          <a:p>
            <a:endParaRPr lang="en-GB" sz="1000"/>
          </a:p>
          <a:p>
            <a:endParaRPr lang="en-GB" sz="1000"/>
          </a:p>
          <a:p>
            <a:endParaRPr lang="en-GB" sz="1000"/>
          </a:p>
          <a:p>
            <a:endParaRPr lang="en-GB" sz="1000"/>
          </a:p>
          <a:p>
            <a:endParaRPr lang="en-GB" sz="1000"/>
          </a:p>
          <a:p>
            <a:endParaRPr lang="en-GB" sz="1000"/>
          </a:p>
          <a:p>
            <a:endParaRPr lang="en-GB" sz="1000"/>
          </a:p>
          <a:p>
            <a:r>
              <a:rPr lang="en-GB" sz="1000"/>
              <a:t>Claire Mallinson</a:t>
            </a:r>
          </a:p>
          <a:p>
            <a:r>
              <a:rPr lang="en-GB" sz="1000"/>
              <a:t>Director of Medical Education</a:t>
            </a:r>
          </a:p>
        </p:txBody>
      </p:sp>
      <p:grpSp>
        <p:nvGrpSpPr>
          <p:cNvPr id="29700" name="Group 12"/>
          <p:cNvGrpSpPr>
            <a:grpSpLocks/>
          </p:cNvGrpSpPr>
          <p:nvPr/>
        </p:nvGrpSpPr>
        <p:grpSpPr bwMode="auto">
          <a:xfrm>
            <a:off x="7715250" y="4786313"/>
            <a:ext cx="1104900" cy="1169987"/>
            <a:chOff x="7836548" y="4915034"/>
            <a:chExt cx="1105200" cy="1170000"/>
          </a:xfrm>
        </p:grpSpPr>
        <p:sp>
          <p:nvSpPr>
            <p:cNvPr id="10" name="Rectangle 9"/>
            <p:cNvSpPr/>
            <p:nvPr/>
          </p:nvSpPr>
          <p:spPr>
            <a:xfrm>
              <a:off x="7836548" y="4915034"/>
              <a:ext cx="1105200" cy="11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29708" name="Picture 5" descr="claire-mallinson.jpg"/>
            <p:cNvPicPr>
              <a:picLocks noChangeAspect="1"/>
            </p:cNvPicPr>
            <p:nvPr/>
          </p:nvPicPr>
          <p:blipFill>
            <a:blip r:embed="rId3" cstate="print"/>
            <a:srcRect/>
            <a:stretch>
              <a:fillRect/>
            </a:stretch>
          </p:blipFill>
          <p:spPr bwMode="auto">
            <a:xfrm>
              <a:off x="7858800" y="4929198"/>
              <a:ext cx="1071562" cy="1143008"/>
            </a:xfrm>
            <a:prstGeom prst="rect">
              <a:avLst/>
            </a:prstGeom>
            <a:noFill/>
            <a:ln w="9525">
              <a:noFill/>
              <a:miter lim="800000"/>
              <a:headEnd/>
              <a:tailEnd/>
            </a:ln>
          </p:spPr>
        </p:pic>
      </p:grpSp>
      <p:grpSp>
        <p:nvGrpSpPr>
          <p:cNvPr id="29701" name="Group 11"/>
          <p:cNvGrpSpPr>
            <a:grpSpLocks/>
          </p:cNvGrpSpPr>
          <p:nvPr/>
        </p:nvGrpSpPr>
        <p:grpSpPr bwMode="auto">
          <a:xfrm>
            <a:off x="3143250" y="4786313"/>
            <a:ext cx="1104900" cy="1169987"/>
            <a:chOff x="1332000" y="5000636"/>
            <a:chExt cx="1105200" cy="1170000"/>
          </a:xfrm>
        </p:grpSpPr>
        <p:sp>
          <p:nvSpPr>
            <p:cNvPr id="9" name="Rectangle 8"/>
            <p:cNvSpPr/>
            <p:nvPr/>
          </p:nvSpPr>
          <p:spPr>
            <a:xfrm>
              <a:off x="1332000" y="5000636"/>
              <a:ext cx="1105200" cy="11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29706" name="Picture 4" descr="Ian-Abbs.jpg"/>
            <p:cNvPicPr>
              <a:picLocks noChangeAspect="1"/>
            </p:cNvPicPr>
            <p:nvPr/>
          </p:nvPicPr>
          <p:blipFill>
            <a:blip r:embed="rId4" cstate="print"/>
            <a:srcRect/>
            <a:stretch>
              <a:fillRect/>
            </a:stretch>
          </p:blipFill>
          <p:spPr bwMode="auto">
            <a:xfrm>
              <a:off x="1353600" y="5014800"/>
              <a:ext cx="1071563" cy="1143000"/>
            </a:xfrm>
            <a:prstGeom prst="rect">
              <a:avLst/>
            </a:prstGeom>
            <a:noFill/>
            <a:ln w="9525">
              <a:noFill/>
              <a:miter lim="800000"/>
              <a:headEnd/>
              <a:tailEnd/>
            </a:ln>
          </p:spPr>
        </p:pic>
      </p:grpSp>
      <p:sp>
        <p:nvSpPr>
          <p:cNvPr id="14" name="Rectangle 13"/>
          <p:cNvSpPr/>
          <p:nvPr/>
        </p:nvSpPr>
        <p:spPr>
          <a:xfrm>
            <a:off x="252413" y="1071563"/>
            <a:ext cx="4211637"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Rectangle 14"/>
          <p:cNvSpPr/>
          <p:nvPr/>
        </p:nvSpPr>
        <p:spPr>
          <a:xfrm>
            <a:off x="4718050" y="1071563"/>
            <a:ext cx="4211638"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29704" name="Picture 8"/>
          <p:cNvPicPr>
            <a:picLocks noChangeAspect="1" noChangeArrowheads="1"/>
          </p:cNvPicPr>
          <p:nvPr/>
        </p:nvPicPr>
        <p:blipFill>
          <a:blip r:embed="rId5" cstate="print">
            <a:clrChange>
              <a:clrFrom>
                <a:srgbClr val="FFFFFF"/>
              </a:clrFrom>
              <a:clrTo>
                <a:srgbClr val="FFFFFF">
                  <a:alpha val="0"/>
                </a:srgbClr>
              </a:clrTo>
            </a:clrChange>
          </a:blip>
          <a:srcRect l="6355" t="11365" r="6779" b="20454"/>
          <a:stretch>
            <a:fillRect/>
          </a:stretch>
        </p:blipFill>
        <p:spPr bwMode="auto">
          <a:xfrm rot="-1635067">
            <a:off x="5599113" y="4414838"/>
            <a:ext cx="2286000" cy="669925"/>
          </a:xfrm>
          <a:prstGeom prst="rect">
            <a:avLst/>
          </a:prstGeom>
          <a:noFill/>
          <a:ln w="9525">
            <a:noFill/>
            <a:miter lim="800000"/>
            <a:headEnd/>
            <a:tailEnd/>
          </a:ln>
        </p:spPr>
      </p:pic>
      <p:sp>
        <p:nvSpPr>
          <p:cNvPr id="29710" name="Text Box 14"/>
          <p:cNvSpPr txBox="1">
            <a:spLocks noChangeArrowheads="1"/>
          </p:cNvSpPr>
          <p:nvPr/>
        </p:nvSpPr>
        <p:spPr bwMode="auto">
          <a:xfrm>
            <a:off x="1311275" y="5032375"/>
            <a:ext cx="184150" cy="366713"/>
          </a:xfrm>
          <a:prstGeom prst="rect">
            <a:avLst/>
          </a:prstGeom>
          <a:noFill/>
          <a:ln w="9525">
            <a:noFill/>
            <a:miter lim="800000"/>
            <a:headEnd/>
            <a:tailEnd/>
          </a:ln>
          <a:effectLst/>
        </p:spPr>
        <p:txBody>
          <a:bodyPr wrap="none">
            <a:spAutoFit/>
          </a:bodyPr>
          <a:lstStyle/>
          <a:p>
            <a:endParaRPr lang="en-GB"/>
          </a:p>
        </p:txBody>
      </p:sp>
      <p:pic>
        <p:nvPicPr>
          <p:cNvPr id="29711" name="Picture 1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rot="-1537635">
            <a:off x="1187450" y="4941888"/>
            <a:ext cx="1724025" cy="62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a:xfrm>
            <a:off x="252413" y="642938"/>
            <a:ext cx="8715375" cy="357187"/>
          </a:xfrm>
          <a:solidFill>
            <a:srgbClr val="DCE6F2"/>
          </a:solidFill>
        </p:spPr>
        <p:txBody>
          <a:bodyPr/>
          <a:lstStyle/>
          <a:p>
            <a:r>
              <a:rPr lang="en-GB" sz="1800" b="0" smtClean="0">
                <a:solidFill>
                  <a:srgbClr val="0671BA"/>
                </a:solidFill>
                <a:latin typeface="Arial" charset="0"/>
                <a:cs typeface="Arial" charset="0"/>
              </a:rPr>
              <a:t>New Employee Checklist</a:t>
            </a:r>
          </a:p>
        </p:txBody>
      </p:sp>
      <p:sp>
        <p:nvSpPr>
          <p:cNvPr id="31746" name="Text Placeholder 8"/>
          <p:cNvSpPr>
            <a:spLocks noGrp="1"/>
          </p:cNvSpPr>
          <p:nvPr>
            <p:ph type="body" sz="half" idx="2"/>
          </p:nvPr>
        </p:nvSpPr>
        <p:spPr>
          <a:xfrm>
            <a:off x="323850" y="1143000"/>
            <a:ext cx="4071938" cy="4929188"/>
          </a:xfrm>
        </p:spPr>
        <p:txBody>
          <a:bodyPr/>
          <a:lstStyle/>
          <a:p>
            <a:r>
              <a:rPr lang="en-GB" sz="1000" dirty="0" smtClean="0">
                <a:cs typeface="华文细黑"/>
              </a:rPr>
              <a:t>The New Employee Checklist covers all the key areas you need to know about your role. The checklist is used to ensure that each item is covered in your local induction.</a:t>
            </a:r>
          </a:p>
          <a:p>
            <a:endParaRPr lang="en-GB" sz="1000" dirty="0" smtClean="0">
              <a:cs typeface="华文细黑"/>
            </a:endParaRPr>
          </a:p>
          <a:p>
            <a:r>
              <a:rPr lang="en-GB" sz="1000" dirty="0" smtClean="0">
                <a:cs typeface="华文细黑"/>
              </a:rPr>
              <a:t>New Employees need to take ownership of their own induction. If you feel that you don’t understand, just ask. At the end of your local induction you will have a good understanding of:</a:t>
            </a:r>
          </a:p>
          <a:p>
            <a:endParaRPr lang="en-GB" sz="1000" dirty="0" smtClean="0">
              <a:cs typeface="华文细黑"/>
            </a:endParaRPr>
          </a:p>
          <a:p>
            <a:pPr>
              <a:buFont typeface="Arial" charset="0"/>
              <a:buChar char="•"/>
            </a:pPr>
            <a:r>
              <a:rPr lang="en-GB" sz="1000" dirty="0" smtClean="0">
                <a:latin typeface="Arial" charset="0"/>
                <a:cs typeface="Arial" charset="0"/>
              </a:rPr>
              <a:t> Your Role</a:t>
            </a:r>
          </a:p>
          <a:p>
            <a:endParaRPr lang="en-GB" sz="1000" dirty="0" smtClean="0">
              <a:latin typeface="Arial" charset="0"/>
              <a:cs typeface="Arial" charset="0"/>
            </a:endParaRPr>
          </a:p>
          <a:p>
            <a:pPr>
              <a:buFont typeface="Arial" charset="0"/>
              <a:buChar char="•"/>
            </a:pPr>
            <a:r>
              <a:rPr lang="en-GB" sz="1000" dirty="0" smtClean="0">
                <a:latin typeface="Arial" charset="0"/>
                <a:cs typeface="Arial" charset="0"/>
              </a:rPr>
              <a:t> Your Department’s Important Contact Numbers</a:t>
            </a:r>
          </a:p>
          <a:p>
            <a:pPr>
              <a:buFont typeface="Arial" charset="0"/>
              <a:buChar char="•"/>
            </a:pPr>
            <a:endParaRPr lang="en-GB" sz="1000" dirty="0" smtClean="0">
              <a:latin typeface="Arial" charset="0"/>
              <a:cs typeface="Arial" charset="0"/>
            </a:endParaRPr>
          </a:p>
          <a:p>
            <a:pPr>
              <a:buFont typeface="Arial" charset="0"/>
              <a:buChar char="•"/>
            </a:pPr>
            <a:r>
              <a:rPr lang="en-GB" sz="1000" dirty="0" smtClean="0">
                <a:latin typeface="Arial" charset="0"/>
                <a:cs typeface="Arial" charset="0"/>
              </a:rPr>
              <a:t> Your Department and Facilities (locker and computer use etc)</a:t>
            </a:r>
          </a:p>
          <a:p>
            <a:pPr>
              <a:buFont typeface="Arial" charset="0"/>
              <a:buChar char="•"/>
            </a:pPr>
            <a:endParaRPr lang="en-GB" sz="1000" dirty="0" smtClean="0">
              <a:latin typeface="Arial" charset="0"/>
              <a:cs typeface="Arial" charset="0"/>
            </a:endParaRPr>
          </a:p>
          <a:p>
            <a:pPr>
              <a:buFont typeface="Arial" charset="0"/>
              <a:buChar char="•"/>
            </a:pPr>
            <a:r>
              <a:rPr lang="en-GB" sz="1000" dirty="0" smtClean="0">
                <a:latin typeface="Arial" charset="0"/>
                <a:cs typeface="Arial" charset="0"/>
              </a:rPr>
              <a:t> Your Department Procedures and Equipment</a:t>
            </a:r>
          </a:p>
          <a:p>
            <a:pPr>
              <a:buFont typeface="Arial" charset="0"/>
              <a:buChar char="•"/>
            </a:pPr>
            <a:endParaRPr lang="en-GB" sz="1000" dirty="0" smtClean="0">
              <a:latin typeface="Arial" charset="0"/>
              <a:cs typeface="Arial" charset="0"/>
            </a:endParaRPr>
          </a:p>
          <a:p>
            <a:pPr>
              <a:buFont typeface="Arial" charset="0"/>
              <a:buChar char="•"/>
            </a:pPr>
            <a:r>
              <a:rPr lang="en-GB" sz="1000" dirty="0" smtClean="0">
                <a:latin typeface="Arial" charset="0"/>
                <a:cs typeface="Arial" charset="0"/>
              </a:rPr>
              <a:t> Handover Arrangements</a:t>
            </a:r>
          </a:p>
          <a:p>
            <a:pPr>
              <a:buFont typeface="Arial" charset="0"/>
              <a:buChar char="•"/>
            </a:pPr>
            <a:endParaRPr lang="en-GB" sz="1000" dirty="0" smtClean="0">
              <a:latin typeface="Arial" charset="0"/>
              <a:cs typeface="Arial" charset="0"/>
            </a:endParaRPr>
          </a:p>
          <a:p>
            <a:pPr>
              <a:buFont typeface="Arial" charset="0"/>
              <a:buChar char="•"/>
            </a:pPr>
            <a:r>
              <a:rPr lang="en-GB" sz="1000" dirty="0" smtClean="0">
                <a:latin typeface="Arial" charset="0"/>
                <a:cs typeface="Arial" charset="0"/>
              </a:rPr>
              <a:t> Escalation Process</a:t>
            </a:r>
          </a:p>
          <a:p>
            <a:pPr>
              <a:buFont typeface="Arial" charset="0"/>
              <a:buChar char="•"/>
            </a:pPr>
            <a:endParaRPr lang="en-GB" sz="1000" dirty="0" smtClean="0">
              <a:latin typeface="Arial" charset="0"/>
              <a:cs typeface="Arial" charset="0"/>
            </a:endParaRPr>
          </a:p>
          <a:p>
            <a:pPr>
              <a:buFont typeface="Arial" charset="0"/>
              <a:buChar char="•"/>
            </a:pPr>
            <a:r>
              <a:rPr lang="en-GB" sz="1000" dirty="0" smtClean="0">
                <a:latin typeface="Arial" charset="0"/>
                <a:cs typeface="Arial" charset="0"/>
              </a:rPr>
              <a:t> Your </a:t>
            </a:r>
            <a:r>
              <a:rPr lang="en-GB" sz="1000" dirty="0" err="1" smtClean="0">
                <a:latin typeface="Arial" charset="0"/>
                <a:cs typeface="Arial" charset="0"/>
              </a:rPr>
              <a:t>Rota</a:t>
            </a:r>
            <a:endParaRPr lang="en-GB" sz="1000" dirty="0" smtClean="0">
              <a:latin typeface="Arial" charset="0"/>
              <a:cs typeface="Arial" charset="0"/>
            </a:endParaRPr>
          </a:p>
          <a:p>
            <a:endParaRPr lang="en-GB" sz="1000" dirty="0" smtClean="0">
              <a:latin typeface="Arial" charset="0"/>
              <a:cs typeface="Arial" charset="0"/>
            </a:endParaRPr>
          </a:p>
          <a:p>
            <a:pPr>
              <a:buFont typeface="Arial" charset="0"/>
              <a:buChar char="•"/>
            </a:pPr>
            <a:r>
              <a:rPr lang="en-GB" sz="1000" dirty="0" smtClean="0">
                <a:latin typeface="Arial" charset="0"/>
                <a:cs typeface="Arial" charset="0"/>
              </a:rPr>
              <a:t> Your Mandatory Training Requirements</a:t>
            </a:r>
          </a:p>
          <a:p>
            <a:endParaRPr lang="en-GB" sz="1000" dirty="0" smtClean="0">
              <a:latin typeface="Arial" charset="0"/>
              <a:cs typeface="Arial" charset="0"/>
            </a:endParaRPr>
          </a:p>
          <a:p>
            <a:endParaRPr lang="en-GB" sz="1000" dirty="0" smtClean="0">
              <a:cs typeface="华文细黑"/>
            </a:endParaRPr>
          </a:p>
          <a:p>
            <a:endParaRPr lang="en-GB" sz="1000" dirty="0" smtClean="0">
              <a:latin typeface="Arial" charset="0"/>
              <a:cs typeface="Arial" charset="0"/>
            </a:endParaRPr>
          </a:p>
          <a:p>
            <a:r>
              <a:rPr lang="en-GB" sz="1000" dirty="0" smtClean="0">
                <a:latin typeface="Arial" charset="0"/>
                <a:cs typeface="Arial" charset="0"/>
              </a:rPr>
              <a:t>.</a:t>
            </a:r>
          </a:p>
          <a:p>
            <a:endParaRPr lang="en-GB" dirty="0" smtClean="0">
              <a:cs typeface="华文细黑"/>
            </a:endParaRPr>
          </a:p>
        </p:txBody>
      </p:sp>
      <p:sp>
        <p:nvSpPr>
          <p:cNvPr id="29699" name="TextBox 4"/>
          <p:cNvSpPr txBox="1">
            <a:spLocks noChangeArrowheads="1"/>
          </p:cNvSpPr>
          <p:nvPr/>
        </p:nvSpPr>
        <p:spPr bwMode="auto">
          <a:xfrm>
            <a:off x="4786313" y="1143000"/>
            <a:ext cx="4071937" cy="4786330"/>
          </a:xfrm>
          <a:prstGeom prst="rect">
            <a:avLst/>
          </a:prstGeom>
          <a:noFill/>
          <a:ln w="9525">
            <a:noFill/>
            <a:miter lim="800000"/>
            <a:headEnd/>
            <a:tailEnd/>
          </a:ln>
        </p:spPr>
        <p:txBody>
          <a:bodyPr wrap="square">
            <a:spAutoFit/>
          </a:bodyPr>
          <a:lstStyle/>
          <a:p>
            <a:r>
              <a:rPr lang="en-GB" sz="1000" b="1" dirty="0"/>
              <a:t>You are responsible for:</a:t>
            </a:r>
          </a:p>
          <a:p>
            <a:endParaRPr lang="en-GB" sz="1000" b="1" dirty="0"/>
          </a:p>
          <a:p>
            <a:endParaRPr lang="en-GB" sz="1000" dirty="0"/>
          </a:p>
          <a:p>
            <a:pPr marL="85725" indent="-85725">
              <a:buFont typeface="Arial" charset="0"/>
              <a:buChar char="•"/>
            </a:pPr>
            <a:r>
              <a:rPr lang="en-GB" sz="1000" dirty="0" smtClean="0"/>
              <a:t>Reading </a:t>
            </a:r>
            <a:r>
              <a:rPr lang="en-GB" sz="1000" dirty="0"/>
              <a:t>through the local induction pack before your meeting with your manager</a:t>
            </a:r>
          </a:p>
          <a:p>
            <a:pPr marL="85725" indent="-85725"/>
            <a:endParaRPr lang="en-GB" sz="1000" dirty="0"/>
          </a:p>
          <a:p>
            <a:pPr marL="85725" indent="-85725">
              <a:buFont typeface="Arial" charset="0"/>
              <a:buChar char="•"/>
            </a:pPr>
            <a:r>
              <a:rPr lang="en-GB" sz="1000" dirty="0" smtClean="0"/>
              <a:t>Seeking </a:t>
            </a:r>
            <a:r>
              <a:rPr lang="en-GB" sz="1000" dirty="0"/>
              <a:t>guidance if you need clarity on anything which is unclear</a:t>
            </a:r>
          </a:p>
          <a:p>
            <a:pPr marL="85725" indent="-85725">
              <a:buFont typeface="Arial" charset="0"/>
              <a:buChar char="•"/>
            </a:pPr>
            <a:endParaRPr lang="en-GB" sz="1000" dirty="0"/>
          </a:p>
          <a:p>
            <a:pPr marL="85725" indent="-85725">
              <a:buFont typeface="Arial" charset="0"/>
              <a:buChar char="•"/>
            </a:pPr>
            <a:r>
              <a:rPr lang="en-GB" sz="1000" dirty="0" smtClean="0"/>
              <a:t>Filling </a:t>
            </a:r>
            <a:r>
              <a:rPr lang="en-GB" sz="1000" dirty="0"/>
              <a:t>out the local induction information </a:t>
            </a:r>
            <a:r>
              <a:rPr lang="en-GB" sz="1000" dirty="0" smtClean="0"/>
              <a:t>- </a:t>
            </a:r>
            <a:r>
              <a:rPr lang="en-GB" sz="1000" dirty="0"/>
              <a:t>it may come in handy at a later date</a:t>
            </a:r>
          </a:p>
          <a:p>
            <a:pPr marL="85725" indent="-85725">
              <a:buFont typeface="Arial" charset="0"/>
              <a:buChar char="•"/>
            </a:pPr>
            <a:endParaRPr lang="en-GB" sz="1000" dirty="0"/>
          </a:p>
          <a:p>
            <a:pPr marL="85725" indent="-85725">
              <a:buFont typeface="Arial" charset="0"/>
              <a:buChar char="•"/>
            </a:pPr>
            <a:r>
              <a:rPr lang="en-GB" sz="1000" dirty="0" smtClean="0"/>
              <a:t>Emailing </a:t>
            </a:r>
            <a:r>
              <a:rPr lang="en-GB" sz="1000" dirty="0"/>
              <a:t>Medical Education to let them know you have completed your local induction. That way they can sign you off and ensure you are compliant</a:t>
            </a:r>
          </a:p>
          <a:p>
            <a:endParaRPr lang="en-GB" sz="1000" b="1" dirty="0"/>
          </a:p>
          <a:p>
            <a:endParaRPr lang="en-GB" sz="1000" b="1" dirty="0"/>
          </a:p>
          <a:p>
            <a:endParaRPr lang="en-GB" sz="1000" b="1" dirty="0"/>
          </a:p>
          <a:p>
            <a:r>
              <a:rPr lang="en-GB" sz="1000" b="1" dirty="0"/>
              <a:t>Your manager is responsible for:</a:t>
            </a:r>
          </a:p>
          <a:p>
            <a:endParaRPr lang="en-GB" sz="1000" b="1" dirty="0"/>
          </a:p>
          <a:p>
            <a:endParaRPr lang="en-GB" sz="1000" b="1" dirty="0"/>
          </a:p>
          <a:p>
            <a:pPr marL="85725" indent="-85725">
              <a:buFont typeface="Arial" charset="0"/>
              <a:buChar char="•"/>
            </a:pPr>
            <a:r>
              <a:rPr lang="en-GB" sz="1000" dirty="0" smtClean="0"/>
              <a:t>Making </a:t>
            </a:r>
            <a:r>
              <a:rPr lang="en-GB" sz="1000" dirty="0"/>
              <a:t>sure you get a cup of tea!</a:t>
            </a:r>
          </a:p>
          <a:p>
            <a:pPr marL="85725" indent="-85725">
              <a:buFont typeface="Arial" charset="0"/>
              <a:buChar char="•"/>
            </a:pPr>
            <a:endParaRPr lang="en-GB" sz="1000" dirty="0"/>
          </a:p>
          <a:p>
            <a:pPr marL="85725" indent="-85725">
              <a:buFont typeface="Arial" charset="0"/>
              <a:buChar char="•"/>
            </a:pPr>
            <a:r>
              <a:rPr lang="en-GB" sz="1000" dirty="0" smtClean="0"/>
              <a:t>Completing </a:t>
            </a:r>
            <a:r>
              <a:rPr lang="en-GB" sz="1000" dirty="0"/>
              <a:t>your local induction and ensuring you have familiarised yourself with your new department</a:t>
            </a:r>
          </a:p>
          <a:p>
            <a:pPr marL="85725" indent="-85725">
              <a:buFont typeface="Arial" charset="0"/>
              <a:buChar char="•"/>
            </a:pPr>
            <a:endParaRPr lang="en-GB" sz="1000" dirty="0"/>
          </a:p>
          <a:p>
            <a:pPr marL="85725" indent="-85725">
              <a:buFont typeface="Arial" charset="0"/>
              <a:buChar char="•"/>
            </a:pPr>
            <a:r>
              <a:rPr lang="en-GB" sz="1000" dirty="0" smtClean="0"/>
              <a:t>Introducing </a:t>
            </a:r>
            <a:r>
              <a:rPr lang="en-GB" sz="1000" dirty="0"/>
              <a:t>you to as many of your team as possible</a:t>
            </a:r>
          </a:p>
          <a:p>
            <a:pPr marL="85725" indent="-85725"/>
            <a:endParaRPr lang="en-GB" sz="1000" dirty="0"/>
          </a:p>
          <a:p>
            <a:pPr marL="85725" indent="-85725">
              <a:buFont typeface="Arial" charset="0"/>
              <a:buChar char="•"/>
            </a:pPr>
            <a:r>
              <a:rPr lang="en-GB" sz="1000" dirty="0" smtClean="0"/>
              <a:t>Booking </a:t>
            </a:r>
            <a:r>
              <a:rPr lang="en-GB" sz="1000" dirty="0"/>
              <a:t>additional mandatory training that you may need</a:t>
            </a:r>
          </a:p>
          <a:p>
            <a:pPr marL="85725" indent="-85725"/>
            <a:endParaRPr lang="en-GB" sz="1000" dirty="0"/>
          </a:p>
          <a:p>
            <a:pPr marL="85725" indent="-85725">
              <a:buFont typeface="Arial" charset="0"/>
              <a:buChar char="•"/>
            </a:pPr>
            <a:r>
              <a:rPr lang="en-GB" sz="1000" dirty="0" smtClean="0"/>
              <a:t>Giving </a:t>
            </a:r>
            <a:r>
              <a:rPr lang="en-GB" sz="1000" dirty="0"/>
              <a:t>you the opportunity to ask any questions you might have</a:t>
            </a:r>
          </a:p>
        </p:txBody>
      </p:sp>
      <p:sp>
        <p:nvSpPr>
          <p:cNvPr id="14" name="Rectangle 13"/>
          <p:cNvSpPr/>
          <p:nvPr/>
        </p:nvSpPr>
        <p:spPr>
          <a:xfrm>
            <a:off x="252413" y="1071563"/>
            <a:ext cx="4211637"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Rectangle 14"/>
          <p:cNvSpPr/>
          <p:nvPr/>
        </p:nvSpPr>
        <p:spPr>
          <a:xfrm>
            <a:off x="4718050" y="1071563"/>
            <a:ext cx="4211638"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TextBox 6"/>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1</a:t>
            </a:r>
            <a:endParaRPr lang="en-GB"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3"/>
          <p:cNvSpPr>
            <a:spLocks noGrp="1"/>
          </p:cNvSpPr>
          <p:nvPr>
            <p:ph type="title"/>
          </p:nvPr>
        </p:nvSpPr>
        <p:spPr>
          <a:xfrm>
            <a:off x="252413" y="642938"/>
            <a:ext cx="4214812" cy="357187"/>
          </a:xfrm>
          <a:solidFill>
            <a:srgbClr val="DCE6F2"/>
          </a:solidFill>
        </p:spPr>
        <p:txBody>
          <a:bodyPr/>
          <a:lstStyle/>
          <a:p>
            <a:r>
              <a:rPr lang="en-GB" sz="1800" smtClean="0">
                <a:solidFill>
                  <a:srgbClr val="0671BA"/>
                </a:solidFill>
                <a:latin typeface="Arial" charset="0"/>
                <a:cs typeface="Arial" charset="0"/>
              </a:rPr>
              <a:t>Your Role</a:t>
            </a:r>
          </a:p>
        </p:txBody>
      </p:sp>
      <p:sp>
        <p:nvSpPr>
          <p:cNvPr id="12" name="Text Placeholder 8"/>
          <p:cNvSpPr txBox="1">
            <a:spLocks/>
          </p:cNvSpPr>
          <p:nvPr/>
        </p:nvSpPr>
        <p:spPr bwMode="auto">
          <a:xfrm>
            <a:off x="323850" y="1143000"/>
            <a:ext cx="4071938" cy="4857750"/>
          </a:xfrm>
          <a:prstGeom prst="rect">
            <a:avLst/>
          </a:prstGeom>
          <a:noFill/>
          <a:ln w="9525">
            <a:noFill/>
            <a:miter lim="800000"/>
            <a:headEnd/>
            <a:tailEnd/>
          </a:ln>
        </p:spPr>
        <p:txBody>
          <a:bodyPr/>
          <a:lstStyle/>
          <a:p>
            <a:pPr>
              <a:defRPr/>
            </a:pPr>
            <a:r>
              <a:rPr lang="en-GB" sz="1000" dirty="0">
                <a:latin typeface="Arial" pitchFamily="34" charset="0"/>
                <a:ea typeface="宋体" charset="-122"/>
                <a:cs typeface="+mn-cs"/>
              </a:rPr>
              <a:t>One of the most essential aspects of your local induction is to ensure that you understand the job you have been employed to do. Please complete the following information:</a:t>
            </a:r>
          </a:p>
          <a:p>
            <a:pPr>
              <a:defRPr/>
            </a:pPr>
            <a:r>
              <a:rPr lang="en-GB" sz="1000" dirty="0">
                <a:latin typeface="Arial" pitchFamily="34" charset="0"/>
                <a:ea typeface="宋体" charset="-122"/>
                <a:cs typeface="+mn-cs"/>
              </a:rPr>
              <a:t> </a:t>
            </a:r>
          </a:p>
          <a:p>
            <a:pPr>
              <a:defRPr/>
            </a:pPr>
            <a:endParaRPr lang="en-GB" sz="1000" dirty="0">
              <a:latin typeface="Arial" pitchFamily="34" charset="0"/>
              <a:ea typeface="宋体" charset="-122"/>
              <a:cs typeface="+mn-cs"/>
            </a:endParaRPr>
          </a:p>
          <a:p>
            <a:pPr>
              <a:defRPr/>
            </a:pPr>
            <a:r>
              <a:rPr lang="en-GB" sz="1000" dirty="0">
                <a:latin typeface="Arial" pitchFamily="34" charset="0"/>
                <a:ea typeface="宋体" charset="-122"/>
                <a:cs typeface="+mn-cs"/>
              </a:rPr>
              <a:t>Name:	</a:t>
            </a:r>
            <a:r>
              <a:rPr lang="en-GB" altLang="zh-CN" sz="1000" dirty="0">
                <a:solidFill>
                  <a:srgbClr val="548DD4"/>
                </a:solidFill>
                <a:latin typeface="Arial" pitchFamily="34" charset="0"/>
                <a:ea typeface="宋体" charset="-122"/>
                <a:cs typeface="Arial" pitchFamily="34" charset="0"/>
              </a:rPr>
              <a:t> ___________________________________ </a:t>
            </a:r>
            <a:r>
              <a:rPr lang="en-GB" sz="1000" dirty="0">
                <a:latin typeface="Arial" pitchFamily="34" charset="0"/>
                <a:ea typeface="宋体" charset="-122"/>
                <a:cs typeface="+mn-cs"/>
              </a:rPr>
              <a:t>			</a:t>
            </a:r>
          </a:p>
          <a:p>
            <a:pPr>
              <a:defRPr/>
            </a:pPr>
            <a:endParaRPr lang="en-GB" sz="1000" dirty="0">
              <a:latin typeface="Arial" pitchFamily="34" charset="0"/>
              <a:ea typeface="宋体" charset="-122"/>
              <a:cs typeface="+mn-cs"/>
            </a:endParaRPr>
          </a:p>
          <a:p>
            <a:pPr>
              <a:defRPr/>
            </a:pPr>
            <a:r>
              <a:rPr lang="en-GB" sz="1000" dirty="0">
                <a:latin typeface="Arial" pitchFamily="34" charset="0"/>
                <a:ea typeface="宋体" charset="-122"/>
                <a:cs typeface="+mn-cs"/>
              </a:rPr>
              <a:t>Job Title:	</a:t>
            </a:r>
            <a:r>
              <a:rPr lang="en-GB" altLang="zh-CN" sz="1000" dirty="0">
                <a:solidFill>
                  <a:srgbClr val="548DD4"/>
                </a:solidFill>
                <a:latin typeface="Arial" pitchFamily="34" charset="0"/>
                <a:ea typeface="宋体" charset="-122"/>
                <a:cs typeface="Arial" pitchFamily="34" charset="0"/>
              </a:rPr>
              <a:t> ___________________________________ </a:t>
            </a:r>
            <a:r>
              <a:rPr lang="en-GB" sz="1000" dirty="0">
                <a:latin typeface="Arial" pitchFamily="34" charset="0"/>
                <a:ea typeface="宋体" charset="-122"/>
                <a:cs typeface="+mn-cs"/>
              </a:rPr>
              <a:t>		</a:t>
            </a:r>
          </a:p>
          <a:p>
            <a:pPr>
              <a:defRPr/>
            </a:pPr>
            <a:r>
              <a:rPr lang="en-GB" sz="1000" dirty="0">
                <a:latin typeface="Arial" pitchFamily="34" charset="0"/>
                <a:ea typeface="宋体" charset="-122"/>
                <a:cs typeface="+mn-cs"/>
              </a:rPr>
              <a:t> </a:t>
            </a:r>
          </a:p>
          <a:p>
            <a:pPr>
              <a:defRPr/>
            </a:pPr>
            <a:r>
              <a:rPr lang="en-GB" sz="1000" dirty="0">
                <a:latin typeface="Arial" pitchFamily="34" charset="0"/>
                <a:ea typeface="宋体" charset="-122"/>
                <a:cs typeface="+mn-cs"/>
              </a:rPr>
              <a:t>Key Wards I will be working on:	</a:t>
            </a:r>
          </a:p>
          <a:p>
            <a:pPr>
              <a:defRPr/>
            </a:pPr>
            <a:endParaRPr lang="en-GB" altLang="zh-CN" sz="1000" dirty="0">
              <a:solidFill>
                <a:srgbClr val="548DD4"/>
              </a:solidFill>
              <a:latin typeface="Arial" pitchFamily="34" charset="0"/>
              <a:ea typeface="宋体" charset="-122"/>
              <a:cs typeface="Arial" pitchFamily="34" charset="0"/>
            </a:endParaRPr>
          </a:p>
          <a:p>
            <a:pPr>
              <a:defRPr/>
            </a:pPr>
            <a:r>
              <a:rPr lang="en-GB" altLang="zh-CN" sz="1000" dirty="0">
                <a:solidFill>
                  <a:srgbClr val="548DD4"/>
                </a:solidFill>
                <a:latin typeface="Arial" pitchFamily="34" charset="0"/>
                <a:ea typeface="宋体" charset="-122"/>
                <a:cs typeface="Arial" pitchFamily="34" charset="0"/>
              </a:rPr>
              <a:t>_______________________________________________________</a:t>
            </a:r>
          </a:p>
          <a:p>
            <a:pPr>
              <a:defRPr/>
            </a:pPr>
            <a:endParaRPr lang="en-GB" sz="1000" dirty="0">
              <a:latin typeface="Arial" pitchFamily="34" charset="0"/>
              <a:ea typeface="宋体" charset="-122"/>
              <a:cs typeface="+mn-cs"/>
            </a:endParaRPr>
          </a:p>
          <a:p>
            <a:pPr>
              <a:defRPr/>
            </a:pPr>
            <a:r>
              <a:rPr lang="en-GB" altLang="zh-CN" sz="1000" dirty="0">
                <a:solidFill>
                  <a:srgbClr val="548DD4"/>
                </a:solidFill>
                <a:latin typeface="Arial" pitchFamily="34" charset="0"/>
                <a:ea typeface="宋体" charset="-122"/>
                <a:cs typeface="Arial" pitchFamily="34" charset="0"/>
              </a:rPr>
              <a:t>_______________________________________________________</a:t>
            </a:r>
          </a:p>
          <a:p>
            <a:pPr>
              <a:defRPr/>
            </a:pPr>
            <a:r>
              <a:rPr lang="en-GB" sz="1000" dirty="0">
                <a:latin typeface="Arial" pitchFamily="34" charset="0"/>
                <a:ea typeface="宋体" charset="-122"/>
                <a:cs typeface="+mn-cs"/>
              </a:rPr>
              <a:t>	</a:t>
            </a:r>
          </a:p>
          <a:p>
            <a:pPr>
              <a:defRPr/>
            </a:pPr>
            <a:r>
              <a:rPr lang="en-GB" sz="1000" dirty="0">
                <a:latin typeface="Arial" pitchFamily="34" charset="0"/>
                <a:ea typeface="宋体" charset="-122"/>
                <a:cs typeface="+mn-cs"/>
              </a:rPr>
              <a:t>Key expectations</a:t>
            </a:r>
          </a:p>
          <a:p>
            <a:pPr>
              <a:defRPr/>
            </a:pPr>
            <a:endParaRPr lang="en-GB" sz="1000" dirty="0">
              <a:latin typeface="Arial" pitchFamily="34" charset="0"/>
              <a:ea typeface="宋体" charset="-122"/>
              <a:cs typeface="+mn-cs"/>
            </a:endParaRPr>
          </a:p>
          <a:p>
            <a:pPr>
              <a:defRPr/>
            </a:pPr>
            <a:r>
              <a:rPr lang="en-GB" sz="1000" dirty="0">
                <a:latin typeface="Arial" pitchFamily="34" charset="0"/>
                <a:ea typeface="宋体" charset="-122"/>
                <a:cs typeface="+mn-cs"/>
              </a:rPr>
              <a:t>	1. </a:t>
            </a:r>
            <a:r>
              <a:rPr lang="en-GB" altLang="zh-CN" sz="1000" dirty="0">
                <a:solidFill>
                  <a:srgbClr val="548DD4"/>
                </a:solidFill>
                <a:latin typeface="Arial" pitchFamily="34" charset="0"/>
                <a:ea typeface="宋体" charset="-122"/>
                <a:cs typeface="Arial" pitchFamily="34" charset="0"/>
              </a:rPr>
              <a:t>___________________________________</a:t>
            </a:r>
          </a:p>
          <a:p>
            <a:pPr>
              <a:defRPr/>
            </a:pPr>
            <a:r>
              <a:rPr lang="en-GB" altLang="zh-CN" sz="1000" dirty="0">
                <a:solidFill>
                  <a:srgbClr val="548DD4"/>
                </a:solidFill>
                <a:latin typeface="Arial" pitchFamily="34" charset="0"/>
                <a:ea typeface="宋体" charset="-122"/>
                <a:cs typeface="Arial" pitchFamily="34" charset="0"/>
              </a:rPr>
              <a:t> </a:t>
            </a:r>
            <a:r>
              <a:rPr lang="en-GB" sz="1000" dirty="0">
                <a:latin typeface="Arial" pitchFamily="34" charset="0"/>
                <a:ea typeface="宋体" charset="-122"/>
                <a:cs typeface="+mn-cs"/>
              </a:rPr>
              <a:t>	</a:t>
            </a:r>
          </a:p>
          <a:p>
            <a:pPr>
              <a:defRPr/>
            </a:pPr>
            <a:r>
              <a:rPr lang="en-GB" sz="1000" dirty="0">
                <a:latin typeface="Arial" pitchFamily="34" charset="0"/>
                <a:ea typeface="宋体" charset="-122"/>
                <a:cs typeface="+mn-cs"/>
              </a:rPr>
              <a:t>	2. </a:t>
            </a:r>
            <a:r>
              <a:rPr lang="en-GB" altLang="zh-CN" sz="1000" dirty="0">
                <a:solidFill>
                  <a:srgbClr val="548DD4"/>
                </a:solidFill>
                <a:latin typeface="Arial" pitchFamily="34" charset="0"/>
                <a:ea typeface="宋体" charset="-122"/>
                <a:cs typeface="Arial" pitchFamily="34" charset="0"/>
              </a:rPr>
              <a:t>___________________________________</a:t>
            </a:r>
            <a:endParaRPr lang="en-GB" sz="1000" dirty="0">
              <a:latin typeface="Arial" pitchFamily="34" charset="0"/>
              <a:ea typeface="宋体" charset="-122"/>
              <a:cs typeface="+mn-cs"/>
            </a:endParaRPr>
          </a:p>
          <a:p>
            <a:pPr>
              <a:defRPr/>
            </a:pPr>
            <a:r>
              <a:rPr lang="en-GB" sz="1000" dirty="0">
                <a:latin typeface="Arial" pitchFamily="34" charset="0"/>
                <a:ea typeface="宋体" charset="-122"/>
                <a:cs typeface="+mn-cs"/>
              </a:rPr>
              <a:t> </a:t>
            </a:r>
          </a:p>
          <a:p>
            <a:pPr>
              <a:defRPr/>
            </a:pPr>
            <a:r>
              <a:rPr lang="en-GB" sz="1000" dirty="0">
                <a:latin typeface="Arial" pitchFamily="34" charset="0"/>
                <a:ea typeface="宋体" charset="-122"/>
                <a:cs typeface="+mn-cs"/>
              </a:rPr>
              <a:t>	3. </a:t>
            </a:r>
            <a:r>
              <a:rPr lang="en-GB" altLang="zh-CN" sz="1000" dirty="0">
                <a:solidFill>
                  <a:srgbClr val="548DD4"/>
                </a:solidFill>
                <a:latin typeface="Arial" pitchFamily="34" charset="0"/>
                <a:ea typeface="宋体" charset="-122"/>
                <a:cs typeface="Arial" pitchFamily="34" charset="0"/>
              </a:rPr>
              <a:t>___________________________________</a:t>
            </a:r>
            <a:endParaRPr lang="en-GB" sz="1000" dirty="0">
              <a:latin typeface="Arial" pitchFamily="34" charset="0"/>
              <a:ea typeface="宋体" charset="-122"/>
              <a:cs typeface="+mn-cs"/>
            </a:endParaRPr>
          </a:p>
          <a:p>
            <a:pPr>
              <a:defRPr/>
            </a:pPr>
            <a:r>
              <a:rPr lang="en-GB" sz="1000" dirty="0">
                <a:latin typeface="Arial" pitchFamily="34" charset="0"/>
                <a:ea typeface="宋体" charset="-122"/>
                <a:cs typeface="+mn-cs"/>
              </a:rPr>
              <a:t> </a:t>
            </a:r>
          </a:p>
          <a:p>
            <a:pPr>
              <a:defRPr/>
            </a:pPr>
            <a:r>
              <a:rPr lang="en-GB" sz="1000" dirty="0">
                <a:latin typeface="Arial" pitchFamily="34" charset="0"/>
                <a:ea typeface="宋体" charset="-122"/>
                <a:cs typeface="+mn-cs"/>
              </a:rPr>
              <a:t>	4. </a:t>
            </a:r>
            <a:r>
              <a:rPr lang="en-GB" altLang="zh-CN" sz="1000" dirty="0">
                <a:solidFill>
                  <a:srgbClr val="548DD4"/>
                </a:solidFill>
                <a:latin typeface="Arial" pitchFamily="34" charset="0"/>
                <a:ea typeface="宋体" charset="-122"/>
                <a:cs typeface="Arial" pitchFamily="34" charset="0"/>
              </a:rPr>
              <a:t>___________________________________</a:t>
            </a:r>
            <a:endParaRPr lang="en-GB" sz="1000" dirty="0">
              <a:latin typeface="Arial" pitchFamily="34" charset="0"/>
              <a:ea typeface="宋体" charset="-122"/>
              <a:cs typeface="+mn-cs"/>
            </a:endParaRPr>
          </a:p>
          <a:p>
            <a:pPr>
              <a:defRPr/>
            </a:pPr>
            <a:r>
              <a:rPr lang="en-GB" sz="1000" dirty="0">
                <a:latin typeface="Arial" pitchFamily="34" charset="0"/>
                <a:ea typeface="宋体" charset="-122"/>
                <a:cs typeface="+mn-cs"/>
              </a:rPr>
              <a:t> </a:t>
            </a:r>
          </a:p>
          <a:p>
            <a:pPr>
              <a:defRPr/>
            </a:pPr>
            <a:r>
              <a:rPr lang="en-GB" sz="1000" dirty="0">
                <a:latin typeface="Arial" pitchFamily="34" charset="0"/>
                <a:ea typeface="宋体" charset="-122"/>
                <a:cs typeface="+mn-cs"/>
              </a:rPr>
              <a:t>Clinical/Education Supervisor Name:      </a:t>
            </a:r>
          </a:p>
          <a:p>
            <a:pPr>
              <a:defRPr/>
            </a:pPr>
            <a:endParaRPr lang="en-GB" altLang="zh-CN" sz="1000" dirty="0">
              <a:solidFill>
                <a:srgbClr val="548DD4"/>
              </a:solidFill>
              <a:latin typeface="Arial" pitchFamily="34" charset="0"/>
              <a:ea typeface="宋体" charset="-122"/>
              <a:cs typeface="Arial" pitchFamily="34" charset="0"/>
            </a:endParaRPr>
          </a:p>
          <a:p>
            <a:pPr>
              <a:defRPr/>
            </a:pPr>
            <a:r>
              <a:rPr lang="en-GB" altLang="zh-CN" sz="1000" dirty="0">
                <a:solidFill>
                  <a:srgbClr val="548DD4"/>
                </a:solidFill>
                <a:latin typeface="Arial" pitchFamily="34" charset="0"/>
                <a:ea typeface="宋体" charset="-122"/>
                <a:cs typeface="Arial" pitchFamily="34" charset="0"/>
              </a:rPr>
              <a:t>_______________________________________________________</a:t>
            </a:r>
          </a:p>
          <a:p>
            <a:pPr>
              <a:defRPr/>
            </a:pPr>
            <a:r>
              <a:rPr lang="en-GB" sz="1000" dirty="0">
                <a:latin typeface="Arial" pitchFamily="34" charset="0"/>
                <a:ea typeface="宋体" charset="-122"/>
                <a:cs typeface="+mn-cs"/>
              </a:rPr>
              <a:t>	</a:t>
            </a:r>
          </a:p>
          <a:p>
            <a:pPr>
              <a:defRPr/>
            </a:pPr>
            <a:r>
              <a:rPr lang="en-GB" sz="1000" dirty="0">
                <a:latin typeface="Arial" pitchFamily="34" charset="0"/>
                <a:ea typeface="宋体" charset="-122"/>
                <a:cs typeface="+mn-cs"/>
              </a:rPr>
              <a:t> </a:t>
            </a:r>
            <a:endParaRPr lang="en-GB" sz="1000" kern="0" dirty="0">
              <a:latin typeface="Arial" pitchFamily="34" charset="0"/>
              <a:ea typeface="+mn-ea"/>
              <a:cs typeface="Arial" pitchFamily="34" charset="0"/>
            </a:endParaRPr>
          </a:p>
          <a:p>
            <a:pPr marL="342900" indent="-342900" eaLnBrk="0" hangingPunct="0">
              <a:spcBef>
                <a:spcPct val="20000"/>
              </a:spcBef>
              <a:buFont typeface="Arial" pitchFamily="34" charset="0"/>
              <a:buNone/>
              <a:defRPr/>
            </a:pPr>
            <a:r>
              <a:rPr lang="en-GB" sz="1000" kern="0" dirty="0">
                <a:latin typeface="Arial" pitchFamily="34" charset="0"/>
                <a:ea typeface="+mn-ea"/>
                <a:cs typeface="Arial" pitchFamily="34" charset="0"/>
              </a:rPr>
              <a:t>.</a:t>
            </a:r>
          </a:p>
          <a:p>
            <a:pPr marL="342900" indent="-342900" eaLnBrk="0" hangingPunct="0">
              <a:spcBef>
                <a:spcPct val="20000"/>
              </a:spcBef>
              <a:buFont typeface="Arial" pitchFamily="34" charset="0"/>
              <a:buNone/>
              <a:defRPr/>
            </a:pPr>
            <a:endParaRPr lang="en-GB" sz="2800" kern="0" dirty="0">
              <a:latin typeface="+mn-lt"/>
              <a:ea typeface="+mn-ea"/>
              <a:cs typeface="华文细黑" charset="0"/>
            </a:endParaRPr>
          </a:p>
        </p:txBody>
      </p:sp>
      <p:sp>
        <p:nvSpPr>
          <p:cNvPr id="13" name="Rectangle 12"/>
          <p:cNvSpPr/>
          <p:nvPr/>
        </p:nvSpPr>
        <p:spPr>
          <a:xfrm>
            <a:off x="252413" y="1071563"/>
            <a:ext cx="4211637"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Rectangle 14"/>
          <p:cNvSpPr/>
          <p:nvPr/>
        </p:nvSpPr>
        <p:spPr>
          <a:xfrm>
            <a:off x="4718050" y="1071563"/>
            <a:ext cx="4211638"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6" name="Title 3"/>
          <p:cNvSpPr txBox="1">
            <a:spLocks/>
          </p:cNvSpPr>
          <p:nvPr/>
        </p:nvSpPr>
        <p:spPr bwMode="auto">
          <a:xfrm>
            <a:off x="4714875" y="642938"/>
            <a:ext cx="4214813" cy="357187"/>
          </a:xfrm>
          <a:prstGeom prst="rect">
            <a:avLst/>
          </a:prstGeom>
          <a:solidFill>
            <a:srgbClr val="DCE6F2"/>
          </a:solidFill>
          <a:ln w="9525">
            <a:noFill/>
            <a:miter lim="800000"/>
            <a:headEnd/>
            <a:tailEnd/>
          </a:ln>
        </p:spPr>
        <p:txBody>
          <a:bodyPr anchor="ctr"/>
          <a:lstStyle/>
          <a:p>
            <a:pPr eaLnBrk="0" hangingPunct="0">
              <a:defRPr/>
            </a:pPr>
            <a:r>
              <a:rPr lang="en-GB" kern="0" dirty="0">
                <a:solidFill>
                  <a:srgbClr val="0671BA"/>
                </a:solidFill>
                <a:latin typeface="Arial" pitchFamily="34" charset="0"/>
                <a:ea typeface="+mj-ea"/>
                <a:cs typeface="Arial" pitchFamily="34" charset="0"/>
              </a:rPr>
              <a:t>Your Department Important Numbers</a:t>
            </a:r>
          </a:p>
        </p:txBody>
      </p:sp>
      <p:sp>
        <p:nvSpPr>
          <p:cNvPr id="19" name="Text Placeholder 8"/>
          <p:cNvSpPr txBox="1">
            <a:spLocks/>
          </p:cNvSpPr>
          <p:nvPr/>
        </p:nvSpPr>
        <p:spPr bwMode="auto">
          <a:xfrm>
            <a:off x="4786313" y="1143000"/>
            <a:ext cx="4071937" cy="4857750"/>
          </a:xfrm>
          <a:prstGeom prst="rect">
            <a:avLst/>
          </a:prstGeom>
          <a:noFill/>
          <a:ln w="9525">
            <a:noFill/>
            <a:miter lim="800000"/>
            <a:headEnd/>
            <a:tailEnd/>
          </a:ln>
        </p:spPr>
        <p:txBody>
          <a:bodyPr/>
          <a:lstStyle/>
          <a:p>
            <a:r>
              <a:rPr lang="en-GB" sz="1000"/>
              <a:t>Your department will have a set of important numbers that you need to know. This may be for support on the wards or a list of consultants who are on call.</a:t>
            </a:r>
          </a:p>
          <a:p>
            <a:endParaRPr lang="en-GB" sz="1000"/>
          </a:p>
          <a:p>
            <a:r>
              <a:rPr lang="en-GB" sz="1000"/>
              <a:t>This section can be used to log any useful numbers you might be given.</a:t>
            </a:r>
          </a:p>
          <a:p>
            <a:endParaRPr lang="en-GB" sz="1000"/>
          </a:p>
          <a:p>
            <a:endParaRPr lang="en-GB" altLang="zh-CN" sz="1000">
              <a:solidFill>
                <a:srgbClr val="548DD4"/>
              </a:solidFill>
              <a:cs typeface="Arial" charset="0"/>
            </a:endParaRPr>
          </a:p>
          <a:p>
            <a:pPr eaLnBrk="0" hangingPunct="0">
              <a:spcBef>
                <a:spcPct val="20000"/>
              </a:spcBef>
            </a:pPr>
            <a:r>
              <a:rPr lang="en-GB" altLang="zh-CN" sz="1000">
                <a:solidFill>
                  <a:srgbClr val="548DD4"/>
                </a:solidFill>
                <a:cs typeface="Arial" charset="0"/>
              </a:rPr>
              <a:t>_______________________________________________________</a:t>
            </a:r>
            <a:endParaRPr lang="en-GB" sz="1000"/>
          </a:p>
          <a:p>
            <a:pPr eaLnBrk="0" hangingPunct="0">
              <a:spcBef>
                <a:spcPct val="20000"/>
              </a:spcBef>
              <a:buFont typeface="Arial" charset="0"/>
              <a:buNone/>
            </a:pPr>
            <a:endParaRPr lang="en-GB" sz="1000">
              <a:latin typeface="华文细黑"/>
              <a:ea typeface="华文细黑"/>
              <a:cs typeface="华文细黑"/>
            </a:endParaRPr>
          </a:p>
          <a:p>
            <a:endParaRPr lang="en-GB" altLang="zh-CN" sz="1000">
              <a:solidFill>
                <a:srgbClr val="548DD4"/>
              </a:solidFill>
              <a:cs typeface="Arial" charset="0"/>
            </a:endParaRPr>
          </a:p>
          <a:p>
            <a:r>
              <a:rPr lang="en-GB" altLang="zh-CN" sz="1000">
                <a:solidFill>
                  <a:srgbClr val="548DD4"/>
                </a:solidFill>
                <a:cs typeface="Arial" charset="0"/>
              </a:rPr>
              <a:t>_____________________________________________________</a:t>
            </a:r>
            <a:endParaRPr lang="en-GB" sz="1000"/>
          </a:p>
          <a:p>
            <a:endParaRPr lang="en-GB" sz="1000"/>
          </a:p>
          <a:p>
            <a:endParaRPr lang="en-GB" altLang="zh-CN" sz="1000">
              <a:solidFill>
                <a:srgbClr val="548DD4"/>
              </a:solidFill>
              <a:cs typeface="Arial" charset="0"/>
            </a:endParaRPr>
          </a:p>
          <a:p>
            <a:pPr eaLnBrk="0" hangingPunct="0">
              <a:spcBef>
                <a:spcPct val="20000"/>
              </a:spcBef>
            </a:pPr>
            <a:r>
              <a:rPr lang="en-GB" altLang="zh-CN" sz="1000">
                <a:solidFill>
                  <a:srgbClr val="548DD4"/>
                </a:solidFill>
                <a:cs typeface="Arial" charset="0"/>
              </a:rPr>
              <a:t>_______________________________________________________</a:t>
            </a:r>
            <a:endParaRPr lang="en-GB" sz="1000"/>
          </a:p>
          <a:p>
            <a:pPr eaLnBrk="0" hangingPunct="0">
              <a:spcBef>
                <a:spcPct val="20000"/>
              </a:spcBef>
            </a:pPr>
            <a:endParaRPr lang="en-GB" sz="1000">
              <a:ea typeface="华文细黑"/>
              <a:cs typeface="华文细黑"/>
            </a:endParaRPr>
          </a:p>
          <a:p>
            <a:endParaRPr lang="en-GB" altLang="zh-CN" sz="1000">
              <a:solidFill>
                <a:srgbClr val="548DD4"/>
              </a:solidFill>
              <a:cs typeface="Arial" charset="0"/>
            </a:endParaRPr>
          </a:p>
          <a:p>
            <a:r>
              <a:rPr lang="en-GB" altLang="zh-CN" sz="1000">
                <a:solidFill>
                  <a:srgbClr val="548DD4"/>
                </a:solidFill>
                <a:cs typeface="Arial" charset="0"/>
              </a:rPr>
              <a:t>_____________________________________________________</a:t>
            </a:r>
            <a:endParaRPr lang="en-GB" sz="1000"/>
          </a:p>
          <a:p>
            <a:endParaRPr lang="en-GB" sz="1000"/>
          </a:p>
          <a:p>
            <a:endParaRPr lang="en-GB" altLang="zh-CN" sz="1000">
              <a:solidFill>
                <a:srgbClr val="548DD4"/>
              </a:solidFill>
              <a:cs typeface="Arial" charset="0"/>
            </a:endParaRPr>
          </a:p>
          <a:p>
            <a:pPr eaLnBrk="0" hangingPunct="0">
              <a:spcBef>
                <a:spcPct val="20000"/>
              </a:spcBef>
            </a:pPr>
            <a:r>
              <a:rPr lang="en-GB" altLang="zh-CN" sz="1000">
                <a:solidFill>
                  <a:srgbClr val="548DD4"/>
                </a:solidFill>
                <a:cs typeface="Arial" charset="0"/>
              </a:rPr>
              <a:t>_______________________________________________________</a:t>
            </a:r>
            <a:endParaRPr lang="en-GB" sz="1000"/>
          </a:p>
          <a:p>
            <a:pPr eaLnBrk="0" hangingPunct="0">
              <a:spcBef>
                <a:spcPct val="20000"/>
              </a:spcBef>
            </a:pPr>
            <a:endParaRPr lang="en-GB" sz="1000">
              <a:ea typeface="华文细黑"/>
              <a:cs typeface="华文细黑"/>
            </a:endParaRPr>
          </a:p>
          <a:p>
            <a:pPr eaLnBrk="0" hangingPunct="0">
              <a:spcBef>
                <a:spcPct val="20000"/>
              </a:spcBef>
            </a:pPr>
            <a:endParaRPr lang="en-GB" sz="1000">
              <a:ea typeface="华文细黑"/>
              <a:cs typeface="华文细黑"/>
            </a:endParaRPr>
          </a:p>
          <a:p>
            <a:r>
              <a:rPr lang="en-GB" altLang="zh-CN" sz="1000">
                <a:solidFill>
                  <a:srgbClr val="548DD4"/>
                </a:solidFill>
                <a:cs typeface="Arial" charset="0"/>
              </a:rPr>
              <a:t>_______________________________________________________</a:t>
            </a:r>
            <a:endParaRPr lang="en-GB" sz="1000"/>
          </a:p>
          <a:p>
            <a:endParaRPr lang="en-GB" sz="1000"/>
          </a:p>
          <a:p>
            <a:endParaRPr lang="en-GB" altLang="zh-CN" sz="1000">
              <a:solidFill>
                <a:srgbClr val="548DD4"/>
              </a:solidFill>
              <a:cs typeface="Arial" charset="0"/>
            </a:endParaRPr>
          </a:p>
          <a:p>
            <a:pPr eaLnBrk="0" hangingPunct="0">
              <a:spcBef>
                <a:spcPct val="20000"/>
              </a:spcBef>
            </a:pPr>
            <a:r>
              <a:rPr lang="en-GB" altLang="zh-CN" sz="1000">
                <a:solidFill>
                  <a:srgbClr val="548DD4"/>
                </a:solidFill>
                <a:cs typeface="Arial" charset="0"/>
              </a:rPr>
              <a:t>_______________________________________________________</a:t>
            </a:r>
            <a:endParaRPr lang="en-GB" sz="1000"/>
          </a:p>
          <a:p>
            <a:pPr eaLnBrk="0" hangingPunct="0">
              <a:spcBef>
                <a:spcPct val="20000"/>
              </a:spcBef>
            </a:pPr>
            <a:endParaRPr lang="en-GB" sz="1000">
              <a:ea typeface="华文细黑"/>
              <a:cs typeface="华文细黑"/>
            </a:endParaRPr>
          </a:p>
          <a:p>
            <a:pPr eaLnBrk="0" hangingPunct="0">
              <a:spcBef>
                <a:spcPct val="20000"/>
              </a:spcBef>
              <a:buFont typeface="Arial" charset="0"/>
              <a:buNone/>
            </a:pPr>
            <a:endParaRPr lang="en-GB" sz="1000">
              <a:ea typeface="华文细黑"/>
              <a:cs typeface="华文细黑"/>
            </a:endParaRPr>
          </a:p>
          <a:p>
            <a:pPr eaLnBrk="0" hangingPunct="0">
              <a:spcBef>
                <a:spcPct val="20000"/>
              </a:spcBef>
              <a:buFont typeface="Arial" charset="0"/>
              <a:buNone/>
            </a:pPr>
            <a:endParaRPr lang="en-GB" sz="1000">
              <a:ea typeface="华文细黑"/>
              <a:cs typeface="华文细黑"/>
            </a:endParaRPr>
          </a:p>
          <a:p>
            <a:pPr eaLnBrk="0" hangingPunct="0">
              <a:spcBef>
                <a:spcPct val="20000"/>
              </a:spcBef>
              <a:buFont typeface="Arial" charset="0"/>
              <a:buNone/>
            </a:pPr>
            <a:r>
              <a:rPr lang="en-GB" sz="1000">
                <a:ea typeface="华文细黑"/>
                <a:cs typeface="华文细黑"/>
              </a:rPr>
              <a:t>.</a:t>
            </a:r>
          </a:p>
          <a:p>
            <a:pPr eaLnBrk="0" hangingPunct="0">
              <a:spcBef>
                <a:spcPct val="20000"/>
              </a:spcBef>
              <a:buFont typeface="Arial" charset="0"/>
              <a:buNone/>
            </a:pPr>
            <a:endParaRPr lang="en-GB" sz="2800">
              <a:latin typeface="华文细黑"/>
              <a:ea typeface="华文细黑"/>
              <a:cs typeface="华文细黑"/>
            </a:endParaRPr>
          </a:p>
        </p:txBody>
      </p:sp>
      <p:sp>
        <p:nvSpPr>
          <p:cNvPr id="8" name="TextBox 7"/>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2</a:t>
            </a:r>
            <a:endParaRPr lang="en-GB"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3"/>
          <p:cNvSpPr>
            <a:spLocks noGrp="1"/>
          </p:cNvSpPr>
          <p:nvPr>
            <p:ph type="title"/>
          </p:nvPr>
        </p:nvSpPr>
        <p:spPr>
          <a:xfrm>
            <a:off x="252413" y="642938"/>
            <a:ext cx="8677275" cy="357187"/>
          </a:xfrm>
          <a:solidFill>
            <a:srgbClr val="DCE6F2"/>
          </a:solidFill>
        </p:spPr>
        <p:txBody>
          <a:bodyPr/>
          <a:lstStyle/>
          <a:p>
            <a:r>
              <a:rPr lang="en-GB" sz="1800" smtClean="0">
                <a:solidFill>
                  <a:srgbClr val="0671BA"/>
                </a:solidFill>
                <a:latin typeface="Arial" charset="0"/>
                <a:cs typeface="Arial" charset="0"/>
              </a:rPr>
              <a:t>Your Department and Facilities</a:t>
            </a:r>
          </a:p>
        </p:txBody>
      </p:sp>
      <p:sp>
        <p:nvSpPr>
          <p:cNvPr id="12" name="Text Placeholder 8"/>
          <p:cNvSpPr txBox="1">
            <a:spLocks/>
          </p:cNvSpPr>
          <p:nvPr/>
        </p:nvSpPr>
        <p:spPr bwMode="auto">
          <a:xfrm>
            <a:off x="323850" y="1143000"/>
            <a:ext cx="4071938" cy="4857750"/>
          </a:xfrm>
          <a:prstGeom prst="rect">
            <a:avLst/>
          </a:prstGeom>
          <a:noFill/>
          <a:ln w="9525">
            <a:noFill/>
            <a:miter lim="800000"/>
            <a:headEnd/>
            <a:tailEnd/>
          </a:ln>
        </p:spPr>
        <p:txBody>
          <a:bodyPr/>
          <a:lstStyle/>
          <a:p>
            <a:r>
              <a:rPr lang="en-GB" sz="1000"/>
              <a:t>It’s really important that you are aware of your department and the facilities. This isn't just so you know where to store your belongings but also in case of any fire alarms or incidents which occur.</a:t>
            </a:r>
          </a:p>
          <a:p>
            <a:r>
              <a:rPr lang="en-GB" sz="1000"/>
              <a:t> </a:t>
            </a:r>
          </a:p>
          <a:p>
            <a:endParaRPr lang="en-GB" sz="1000"/>
          </a:p>
          <a:p>
            <a:pPr eaLnBrk="0" hangingPunct="0"/>
            <a:r>
              <a:rPr lang="en-GB" altLang="zh-CN" sz="1000">
                <a:cs typeface="Arial" charset="0"/>
              </a:rPr>
              <a:t>Location of Fire Escape:                   </a:t>
            </a:r>
            <a:r>
              <a:rPr lang="en-GB" altLang="zh-CN" sz="1000">
                <a:solidFill>
                  <a:srgbClr val="548DD4"/>
                </a:solidFill>
                <a:cs typeface="Arial" charset="0"/>
              </a:rPr>
              <a:t>__________________________</a:t>
            </a:r>
          </a:p>
          <a:p>
            <a:pPr eaLnBrk="0" hangingPunct="0"/>
            <a:endParaRPr lang="en-GB" altLang="zh-CN" sz="1100">
              <a:cs typeface="Arial" charset="0"/>
            </a:endParaRPr>
          </a:p>
          <a:p>
            <a:pPr eaLnBrk="0" hangingPunct="0"/>
            <a:endParaRPr lang="en-GB" altLang="zh-CN" sz="1000">
              <a:cs typeface="Arial" charset="0"/>
            </a:endParaRPr>
          </a:p>
          <a:p>
            <a:pPr eaLnBrk="0" hangingPunct="0"/>
            <a:r>
              <a:rPr lang="en-GB" altLang="zh-CN" sz="1000">
                <a:cs typeface="Arial" charset="0"/>
              </a:rPr>
              <a:t>Location of Fire Alarm: 	      </a:t>
            </a:r>
            <a:r>
              <a:rPr lang="en-GB" altLang="zh-CN" sz="1000">
                <a:solidFill>
                  <a:srgbClr val="548DD4"/>
                </a:solidFill>
                <a:cs typeface="Arial" charset="0"/>
              </a:rPr>
              <a:t>__________________________</a:t>
            </a:r>
          </a:p>
          <a:p>
            <a:pPr eaLnBrk="0" hangingPunct="0"/>
            <a:endParaRPr lang="en-GB" altLang="zh-CN" sz="1100">
              <a:cs typeface="Arial" charset="0"/>
            </a:endParaRPr>
          </a:p>
          <a:p>
            <a:pPr eaLnBrk="0" hangingPunct="0"/>
            <a:endParaRPr lang="en-GB" altLang="zh-CN" sz="1000">
              <a:cs typeface="Arial" charset="0"/>
            </a:endParaRPr>
          </a:p>
          <a:p>
            <a:pPr eaLnBrk="0" hangingPunct="0"/>
            <a:r>
              <a:rPr lang="en-GB" altLang="zh-CN" sz="1000">
                <a:cs typeface="Arial" charset="0"/>
              </a:rPr>
              <a:t>Location of Assembly Point:              </a:t>
            </a:r>
            <a:r>
              <a:rPr lang="en-GB" altLang="zh-CN" sz="1000">
                <a:solidFill>
                  <a:srgbClr val="548DD4"/>
                </a:solidFill>
                <a:cs typeface="Arial" charset="0"/>
              </a:rPr>
              <a:t>__________________________</a:t>
            </a:r>
          </a:p>
          <a:p>
            <a:pPr eaLnBrk="0" hangingPunct="0"/>
            <a:endParaRPr lang="en-GB" altLang="zh-CN" sz="1100">
              <a:cs typeface="Arial" charset="0"/>
            </a:endParaRPr>
          </a:p>
          <a:p>
            <a:pPr eaLnBrk="0" hangingPunct="0"/>
            <a:endParaRPr lang="en-GB" altLang="zh-CN" sz="1000">
              <a:cs typeface="Arial" charset="0"/>
            </a:endParaRPr>
          </a:p>
          <a:p>
            <a:pPr eaLnBrk="0" hangingPunct="0"/>
            <a:r>
              <a:rPr lang="en-GB" altLang="zh-CN" sz="1000">
                <a:cs typeface="Arial" charset="0"/>
              </a:rPr>
              <a:t>Location of First Aid Box:                   </a:t>
            </a:r>
            <a:r>
              <a:rPr lang="en-GB" altLang="zh-CN" sz="1000">
                <a:solidFill>
                  <a:srgbClr val="548DD4"/>
                </a:solidFill>
                <a:cs typeface="Arial" charset="0"/>
              </a:rPr>
              <a:t>______________</a:t>
            </a:r>
            <a:r>
              <a:rPr lang="en-GB" altLang="zh-CN" sz="1000">
                <a:solidFill>
                  <a:srgbClr val="548DD4"/>
                </a:solidFill>
              </a:rPr>
              <a:t>___</a:t>
            </a:r>
            <a:r>
              <a:rPr lang="en-GB" altLang="zh-CN" sz="1000">
                <a:solidFill>
                  <a:srgbClr val="548DD4"/>
                </a:solidFill>
                <a:cs typeface="Arial" charset="0"/>
              </a:rPr>
              <a:t>_________</a:t>
            </a:r>
          </a:p>
          <a:p>
            <a:pPr eaLnBrk="0" hangingPunct="0"/>
            <a:r>
              <a:rPr lang="en-GB" altLang="zh-CN" sz="1100">
                <a:cs typeface="Arial" charset="0"/>
              </a:rPr>
              <a:t> </a:t>
            </a:r>
          </a:p>
          <a:p>
            <a:pPr eaLnBrk="0" hangingPunct="0"/>
            <a:endParaRPr lang="en-GB" altLang="zh-CN" sz="1000">
              <a:cs typeface="Arial" charset="0"/>
            </a:endParaRPr>
          </a:p>
          <a:p>
            <a:pPr eaLnBrk="0" hangingPunct="0"/>
            <a:r>
              <a:rPr lang="en-GB" altLang="zh-CN" sz="1000">
                <a:cs typeface="Arial" charset="0"/>
              </a:rPr>
              <a:t>Designated First Aiders:                     </a:t>
            </a:r>
            <a:r>
              <a:rPr lang="en-GB" altLang="zh-CN" sz="1000">
                <a:solidFill>
                  <a:srgbClr val="548DD4"/>
                </a:solidFill>
                <a:cs typeface="Arial" charset="0"/>
              </a:rPr>
              <a:t>_________________________</a:t>
            </a:r>
          </a:p>
          <a:p>
            <a:pPr eaLnBrk="0" hangingPunct="0"/>
            <a:endParaRPr lang="en-GB" altLang="zh-CN" sz="1100">
              <a:cs typeface="Arial" charset="0"/>
            </a:endParaRPr>
          </a:p>
          <a:p>
            <a:pPr eaLnBrk="0" hangingPunct="0"/>
            <a:endParaRPr lang="en-GB" altLang="zh-CN" sz="1000">
              <a:cs typeface="Arial" charset="0"/>
            </a:endParaRPr>
          </a:p>
          <a:p>
            <a:pPr eaLnBrk="0" hangingPunct="0"/>
            <a:r>
              <a:rPr lang="en-GB" altLang="zh-CN" sz="1000">
                <a:cs typeface="Arial" charset="0"/>
              </a:rPr>
              <a:t>Location of Resuscitation Equipment: </a:t>
            </a:r>
            <a:r>
              <a:rPr lang="en-GB" altLang="zh-CN" sz="1000">
                <a:solidFill>
                  <a:srgbClr val="548DD4"/>
                </a:solidFill>
                <a:cs typeface="Arial" charset="0"/>
              </a:rPr>
              <a:t>_________________________</a:t>
            </a:r>
            <a:endParaRPr lang="en-GB" altLang="zh-CN" sz="600"/>
          </a:p>
          <a:p>
            <a:pPr eaLnBrk="0" hangingPunct="0"/>
            <a:endParaRPr lang="en-GB" altLang="zh-CN" sz="1000">
              <a:cs typeface="Arial" charset="0"/>
            </a:endParaRPr>
          </a:p>
          <a:p>
            <a:pPr eaLnBrk="0" hangingPunct="0"/>
            <a:endParaRPr lang="en-GB" altLang="zh-CN" sz="1000">
              <a:cs typeface="Arial" charset="0"/>
            </a:endParaRPr>
          </a:p>
          <a:p>
            <a:pPr eaLnBrk="0" hangingPunct="0"/>
            <a:endParaRPr lang="en-GB" altLang="zh-CN" sz="1000">
              <a:cs typeface="Arial" charset="0"/>
            </a:endParaRPr>
          </a:p>
          <a:p>
            <a:pPr eaLnBrk="0" hangingPunct="0"/>
            <a:r>
              <a:rPr lang="en-GB" altLang="zh-CN" sz="1000">
                <a:cs typeface="Arial" charset="0"/>
              </a:rPr>
              <a:t>Other Key Department Health and Safety Information:</a:t>
            </a:r>
          </a:p>
          <a:p>
            <a:pPr eaLnBrk="0" hangingPunct="0"/>
            <a:endParaRPr lang="en-GB" altLang="zh-CN" sz="1000">
              <a:cs typeface="Arial" charset="0"/>
            </a:endParaRPr>
          </a:p>
          <a:p>
            <a:pPr eaLnBrk="0" hangingPunct="0"/>
            <a:endParaRPr lang="en-GB" altLang="zh-CN" sz="600"/>
          </a:p>
          <a:p>
            <a:pPr eaLnBrk="0" hangingPunct="0"/>
            <a:r>
              <a:rPr lang="en-GB" altLang="zh-CN" sz="1000">
                <a:solidFill>
                  <a:srgbClr val="548DD4"/>
                </a:solidFill>
                <a:cs typeface="Arial" charset="0"/>
              </a:rPr>
              <a:t>_______________________________________________________</a:t>
            </a:r>
          </a:p>
          <a:p>
            <a:pPr eaLnBrk="0" hangingPunct="0"/>
            <a:endParaRPr lang="en-GB" altLang="zh-CN" sz="1000">
              <a:solidFill>
                <a:srgbClr val="548DD4"/>
              </a:solidFill>
              <a:cs typeface="Arial" charset="0"/>
            </a:endParaRPr>
          </a:p>
          <a:p>
            <a:pPr eaLnBrk="0" hangingPunct="0"/>
            <a:endParaRPr lang="en-GB" altLang="zh-CN" sz="1000">
              <a:solidFill>
                <a:srgbClr val="548DD4"/>
              </a:solidFill>
            </a:endParaRPr>
          </a:p>
          <a:p>
            <a:pPr eaLnBrk="0" hangingPunct="0"/>
            <a:r>
              <a:rPr lang="en-GB" altLang="zh-CN" sz="1000">
                <a:solidFill>
                  <a:srgbClr val="548DD4"/>
                </a:solidFill>
              </a:rPr>
              <a:t>_______________________________________________________</a:t>
            </a:r>
          </a:p>
          <a:p>
            <a:pPr eaLnBrk="0" hangingPunct="0"/>
            <a:endParaRPr lang="en-GB" altLang="zh-CN" sz="1000">
              <a:solidFill>
                <a:srgbClr val="548DD4"/>
              </a:solidFill>
            </a:endParaRPr>
          </a:p>
          <a:p>
            <a:r>
              <a:rPr lang="en-GB" sz="1000"/>
              <a:t>	</a:t>
            </a:r>
          </a:p>
          <a:p>
            <a:r>
              <a:rPr lang="en-GB" sz="1000"/>
              <a:t> </a:t>
            </a:r>
            <a:endParaRPr lang="en-GB" sz="1000">
              <a:ea typeface="华文细黑"/>
              <a:cs typeface="Arial" charset="0"/>
            </a:endParaRPr>
          </a:p>
          <a:p>
            <a:pPr eaLnBrk="0" hangingPunct="0">
              <a:spcBef>
                <a:spcPct val="20000"/>
              </a:spcBef>
              <a:buFont typeface="Arial" charset="0"/>
              <a:buNone/>
            </a:pPr>
            <a:r>
              <a:rPr lang="en-GB" sz="1000">
                <a:ea typeface="华文细黑"/>
                <a:cs typeface="Arial" charset="0"/>
              </a:rPr>
              <a:t>.</a:t>
            </a:r>
          </a:p>
          <a:p>
            <a:pPr eaLnBrk="0" hangingPunct="0">
              <a:spcBef>
                <a:spcPct val="20000"/>
              </a:spcBef>
              <a:buFont typeface="Arial" charset="0"/>
              <a:buNone/>
            </a:pPr>
            <a:endParaRPr lang="en-GB" sz="2800">
              <a:latin typeface="华文细黑"/>
              <a:ea typeface="华文细黑"/>
              <a:cs typeface="华文细黑"/>
            </a:endParaRPr>
          </a:p>
        </p:txBody>
      </p:sp>
      <p:sp>
        <p:nvSpPr>
          <p:cNvPr id="13" name="Rectangle 12"/>
          <p:cNvSpPr/>
          <p:nvPr/>
        </p:nvSpPr>
        <p:spPr>
          <a:xfrm>
            <a:off x="252413" y="1071563"/>
            <a:ext cx="4211637"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Rectangle 14"/>
          <p:cNvSpPr/>
          <p:nvPr/>
        </p:nvSpPr>
        <p:spPr>
          <a:xfrm>
            <a:off x="4718050" y="1071563"/>
            <a:ext cx="4211638"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9" name="Text Placeholder 8"/>
          <p:cNvSpPr txBox="1">
            <a:spLocks/>
          </p:cNvSpPr>
          <p:nvPr/>
        </p:nvSpPr>
        <p:spPr bwMode="auto">
          <a:xfrm>
            <a:off x="4786313" y="1143000"/>
            <a:ext cx="4071937" cy="4857750"/>
          </a:xfrm>
          <a:prstGeom prst="rect">
            <a:avLst/>
          </a:prstGeom>
          <a:noFill/>
          <a:ln w="9525">
            <a:noFill/>
            <a:miter lim="800000"/>
            <a:headEnd/>
            <a:tailEnd/>
          </a:ln>
        </p:spPr>
        <p:txBody>
          <a:bodyPr/>
          <a:lstStyle/>
          <a:p>
            <a:pPr eaLnBrk="0" hangingPunct="0">
              <a:defRPr/>
            </a:pPr>
            <a:r>
              <a:rPr lang="en-GB" altLang="zh-CN" sz="1000" dirty="0" smtClean="0">
                <a:latin typeface="Arial" pitchFamily="34" charset="0"/>
                <a:ea typeface="宋体" charset="-122"/>
                <a:cs typeface="Arial" pitchFamily="34" charset="0"/>
              </a:rPr>
              <a:t>Lockers                                         </a:t>
            </a:r>
            <a:r>
              <a:rPr lang="en-GB" altLang="zh-CN" sz="1000" dirty="0">
                <a:solidFill>
                  <a:srgbClr val="548DD4"/>
                </a:solidFill>
                <a:latin typeface="Arial" pitchFamily="34" charset="0"/>
                <a:ea typeface="宋体" charset="-122"/>
                <a:cs typeface="Arial" pitchFamily="34" charset="0"/>
              </a:rPr>
              <a:t>____________________________</a:t>
            </a:r>
          </a:p>
          <a:p>
            <a:pPr eaLnBrk="0" hangingPunct="0">
              <a:defRPr/>
            </a:pPr>
            <a:r>
              <a:rPr lang="en-GB" altLang="zh-CN" sz="1000" dirty="0">
                <a:latin typeface="Arial" pitchFamily="34" charset="0"/>
                <a:ea typeface="宋体" charset="-122"/>
                <a:cs typeface="Arial" pitchFamily="34" charset="0"/>
              </a:rPr>
              <a:t> </a:t>
            </a:r>
          </a:p>
          <a:p>
            <a:pPr eaLnBrk="0" hangingPunct="0">
              <a:defRPr/>
            </a:pPr>
            <a:endParaRPr lang="en-GB" altLang="zh-CN" sz="1000" dirty="0">
              <a:latin typeface="Arial" pitchFamily="34" charset="0"/>
              <a:ea typeface="宋体" charset="-122"/>
              <a:cs typeface="Arial" pitchFamily="34" charset="0"/>
            </a:endParaRPr>
          </a:p>
          <a:p>
            <a:pPr eaLnBrk="0" hangingPunct="0">
              <a:defRPr/>
            </a:pPr>
            <a:r>
              <a:rPr lang="en-GB" altLang="zh-CN" sz="1000" dirty="0">
                <a:latin typeface="Arial" pitchFamily="34" charset="0"/>
                <a:ea typeface="宋体" charset="-122"/>
                <a:cs typeface="Arial" pitchFamily="34" charset="0"/>
              </a:rPr>
              <a:t>Kitchen and refreshment points   </a:t>
            </a:r>
            <a:r>
              <a:rPr lang="en-GB" altLang="zh-CN" sz="1000" dirty="0">
                <a:solidFill>
                  <a:srgbClr val="548DD4"/>
                </a:solidFill>
                <a:latin typeface="Arial" pitchFamily="34" charset="0"/>
                <a:ea typeface="宋体" charset="-122"/>
                <a:cs typeface="Arial" pitchFamily="34" charset="0"/>
              </a:rPr>
              <a:t>_____________________________</a:t>
            </a:r>
          </a:p>
          <a:p>
            <a:pPr eaLnBrk="0" hangingPunct="0">
              <a:defRPr/>
            </a:pPr>
            <a:endParaRPr lang="en-GB" altLang="zh-CN" sz="1000" dirty="0">
              <a:latin typeface="Arial" pitchFamily="34" charset="0"/>
              <a:ea typeface="宋体" charset="-122"/>
              <a:cs typeface="Arial" pitchFamily="34" charset="0"/>
            </a:endParaRPr>
          </a:p>
          <a:p>
            <a:pPr eaLnBrk="0" hangingPunct="0">
              <a:defRPr/>
            </a:pPr>
            <a:endParaRPr lang="en-GB" altLang="zh-CN" sz="1000" dirty="0">
              <a:latin typeface="Arial" pitchFamily="34" charset="0"/>
              <a:ea typeface="宋体" charset="-122"/>
              <a:cs typeface="Arial" pitchFamily="34" charset="0"/>
            </a:endParaRPr>
          </a:p>
          <a:p>
            <a:pPr eaLnBrk="0" hangingPunct="0">
              <a:defRPr/>
            </a:pPr>
            <a:r>
              <a:rPr lang="en-GB" altLang="zh-CN" sz="1000" dirty="0">
                <a:latin typeface="Arial" pitchFamily="34" charset="0"/>
                <a:ea typeface="宋体" charset="-122"/>
                <a:cs typeface="Arial" pitchFamily="34" charset="0"/>
              </a:rPr>
              <a:t>Access Codes	                            </a:t>
            </a:r>
            <a:r>
              <a:rPr lang="en-GB" altLang="zh-CN" sz="1000" dirty="0">
                <a:solidFill>
                  <a:srgbClr val="548DD4"/>
                </a:solidFill>
                <a:latin typeface="Arial" pitchFamily="34" charset="0"/>
                <a:ea typeface="宋体" charset="-122"/>
                <a:cs typeface="Arial" pitchFamily="34" charset="0"/>
              </a:rPr>
              <a:t>____________________________</a:t>
            </a:r>
            <a:endParaRPr lang="en-GB" altLang="zh-CN" sz="1000" dirty="0">
              <a:latin typeface="Arial" pitchFamily="34" charset="0"/>
              <a:ea typeface="宋体" charset="-122"/>
              <a:cs typeface="+mn-cs"/>
            </a:endParaRPr>
          </a:p>
          <a:p>
            <a:pPr eaLnBrk="0" hangingPunct="0">
              <a:defRPr/>
            </a:pPr>
            <a:endParaRPr lang="en-GB" altLang="zh-CN" sz="1000" b="1" dirty="0">
              <a:latin typeface="Arial" pitchFamily="34" charset="0"/>
              <a:ea typeface="宋体" charset="-122"/>
              <a:cs typeface="Arial" pitchFamily="34" charset="0"/>
            </a:endParaRPr>
          </a:p>
          <a:p>
            <a:pPr eaLnBrk="0" hangingPunct="0">
              <a:defRPr/>
            </a:pPr>
            <a:endParaRPr lang="en-GB" altLang="zh-CN" sz="1000" dirty="0">
              <a:latin typeface="Arial" pitchFamily="34" charset="0"/>
              <a:ea typeface="宋体" charset="-122"/>
              <a:cs typeface="+mn-cs"/>
            </a:endParaRPr>
          </a:p>
          <a:p>
            <a:pPr eaLnBrk="0" hangingPunct="0">
              <a:defRPr/>
            </a:pPr>
            <a:r>
              <a:rPr lang="en-GB" altLang="zh-CN" sz="1000" dirty="0">
                <a:latin typeface="Arial" pitchFamily="34" charset="0"/>
                <a:ea typeface="宋体" charset="-122"/>
                <a:cs typeface="Arial" pitchFamily="34" charset="0"/>
              </a:rPr>
              <a:t>Photocopiers		 </a:t>
            </a:r>
            <a:r>
              <a:rPr lang="en-GB" altLang="zh-CN" sz="1000" dirty="0">
                <a:solidFill>
                  <a:srgbClr val="548DD4"/>
                </a:solidFill>
                <a:latin typeface="Arial" pitchFamily="34" charset="0"/>
                <a:ea typeface="宋体" charset="-122"/>
                <a:cs typeface="Arial" pitchFamily="34" charset="0"/>
              </a:rPr>
              <a:t>____________________________		</a:t>
            </a:r>
            <a:endParaRPr lang="en-GB" altLang="zh-CN" sz="1000" dirty="0">
              <a:latin typeface="Arial" pitchFamily="34" charset="0"/>
              <a:ea typeface="宋体" charset="-122"/>
              <a:cs typeface="Arial" pitchFamily="34" charset="0"/>
            </a:endParaRPr>
          </a:p>
          <a:p>
            <a:pPr eaLnBrk="0" hangingPunct="0">
              <a:defRPr/>
            </a:pPr>
            <a:endParaRPr lang="en-GB" altLang="zh-CN" sz="1000" dirty="0">
              <a:latin typeface="Arial" pitchFamily="34" charset="0"/>
              <a:ea typeface="宋体" charset="-122"/>
              <a:cs typeface="Arial" pitchFamily="34" charset="0"/>
            </a:endParaRPr>
          </a:p>
          <a:p>
            <a:pPr eaLnBrk="0" hangingPunct="0">
              <a:defRPr/>
            </a:pPr>
            <a:r>
              <a:rPr lang="en-GB" altLang="zh-CN" sz="1000" dirty="0">
                <a:latin typeface="Arial" pitchFamily="34" charset="0"/>
                <a:ea typeface="宋体" charset="-122"/>
                <a:cs typeface="Arial" pitchFamily="34" charset="0"/>
              </a:rPr>
              <a:t>Electronic folders	 </a:t>
            </a:r>
            <a:r>
              <a:rPr lang="en-GB" altLang="zh-CN" sz="1000" dirty="0">
                <a:solidFill>
                  <a:srgbClr val="548DD4"/>
                </a:solidFill>
                <a:latin typeface="Arial" pitchFamily="34" charset="0"/>
                <a:ea typeface="宋体" charset="-122"/>
                <a:cs typeface="Arial" pitchFamily="34" charset="0"/>
              </a:rPr>
              <a:t>____________________________</a:t>
            </a:r>
            <a:r>
              <a:rPr lang="en-GB" altLang="zh-CN" sz="1000" dirty="0">
                <a:latin typeface="Arial" pitchFamily="34" charset="0"/>
                <a:ea typeface="宋体" charset="-122"/>
                <a:cs typeface="Arial" pitchFamily="34" charset="0"/>
              </a:rPr>
              <a:t>		</a:t>
            </a:r>
            <a:r>
              <a:rPr lang="en-GB" altLang="zh-CN" sz="1000" dirty="0">
                <a:solidFill>
                  <a:srgbClr val="548DD4"/>
                </a:solidFill>
                <a:latin typeface="Arial" pitchFamily="34" charset="0"/>
                <a:ea typeface="宋体" charset="-122"/>
                <a:cs typeface="Arial" pitchFamily="34" charset="0"/>
              </a:rPr>
              <a:t>		</a:t>
            </a:r>
            <a:endParaRPr lang="en-GB" altLang="zh-CN" sz="1000" dirty="0">
              <a:latin typeface="Arial" pitchFamily="34" charset="0"/>
              <a:ea typeface="宋体" charset="-122"/>
              <a:cs typeface="+mn-cs"/>
            </a:endParaRPr>
          </a:p>
          <a:p>
            <a:pPr eaLnBrk="0" hangingPunct="0">
              <a:defRPr/>
            </a:pPr>
            <a:endParaRPr lang="en-GB" altLang="zh-CN" sz="1000" dirty="0">
              <a:latin typeface="Arial" pitchFamily="34" charset="0"/>
              <a:ea typeface="宋体" charset="-122"/>
              <a:cs typeface="+mn-cs"/>
            </a:endParaRPr>
          </a:p>
          <a:p>
            <a:pPr eaLnBrk="0" hangingPunct="0">
              <a:defRPr/>
            </a:pPr>
            <a:r>
              <a:rPr lang="en-GB" altLang="zh-CN" sz="1000" dirty="0">
                <a:latin typeface="Arial" pitchFamily="34" charset="0"/>
                <a:ea typeface="宋体" charset="-122"/>
                <a:cs typeface="Arial" pitchFamily="34" charset="0"/>
              </a:rPr>
              <a:t>Emergency equipment	 </a:t>
            </a:r>
            <a:r>
              <a:rPr lang="en-GB" altLang="zh-CN" sz="1000" dirty="0">
                <a:solidFill>
                  <a:srgbClr val="548DD4"/>
                </a:solidFill>
                <a:latin typeface="Arial" pitchFamily="34" charset="0"/>
                <a:ea typeface="宋体" charset="-122"/>
                <a:cs typeface="Arial" pitchFamily="34" charset="0"/>
              </a:rPr>
              <a:t>____________________________</a:t>
            </a:r>
            <a:r>
              <a:rPr lang="en-GB" altLang="zh-CN" sz="1000" dirty="0">
                <a:latin typeface="Arial" pitchFamily="34" charset="0"/>
                <a:ea typeface="宋体" charset="-122"/>
                <a:cs typeface="Arial" pitchFamily="34" charset="0"/>
              </a:rPr>
              <a:t>	</a:t>
            </a:r>
            <a:r>
              <a:rPr lang="en-GB" altLang="zh-CN" sz="1000" dirty="0">
                <a:solidFill>
                  <a:srgbClr val="548DD4"/>
                </a:solidFill>
                <a:latin typeface="Arial" pitchFamily="34" charset="0"/>
                <a:ea typeface="宋体" charset="-122"/>
                <a:cs typeface="Arial" pitchFamily="34" charset="0"/>
              </a:rPr>
              <a:t>	</a:t>
            </a:r>
            <a:endParaRPr lang="en-GB" altLang="zh-CN" sz="1000" dirty="0">
              <a:latin typeface="Arial" pitchFamily="34" charset="0"/>
              <a:ea typeface="宋体" charset="-122"/>
              <a:cs typeface="Arial" pitchFamily="34" charset="0"/>
            </a:endParaRPr>
          </a:p>
          <a:p>
            <a:pPr eaLnBrk="0" hangingPunct="0">
              <a:defRPr/>
            </a:pPr>
            <a:endParaRPr lang="en-GB" altLang="zh-CN" sz="1000" dirty="0">
              <a:latin typeface="Arial" pitchFamily="34" charset="0"/>
              <a:ea typeface="宋体" charset="-122"/>
              <a:cs typeface="Arial" pitchFamily="34" charset="0"/>
            </a:endParaRPr>
          </a:p>
          <a:p>
            <a:pPr eaLnBrk="0" hangingPunct="0">
              <a:defRPr/>
            </a:pPr>
            <a:r>
              <a:rPr lang="en-GB" altLang="zh-CN" sz="1000" dirty="0">
                <a:latin typeface="Arial" pitchFamily="34" charset="0"/>
                <a:ea typeface="宋体" charset="-122"/>
                <a:cs typeface="Arial" pitchFamily="34" charset="0"/>
              </a:rPr>
              <a:t>Moving and handling equipment  </a:t>
            </a:r>
            <a:r>
              <a:rPr lang="en-GB" altLang="zh-CN" sz="1000" dirty="0">
                <a:solidFill>
                  <a:srgbClr val="548DD4"/>
                </a:solidFill>
                <a:latin typeface="Arial" pitchFamily="34" charset="0"/>
                <a:ea typeface="宋体" charset="-122"/>
                <a:cs typeface="Arial" pitchFamily="34" charset="0"/>
              </a:rPr>
              <a:t>____________________________</a:t>
            </a:r>
            <a:r>
              <a:rPr lang="en-GB" altLang="zh-CN" sz="1000" dirty="0">
                <a:latin typeface="Arial" pitchFamily="34" charset="0"/>
                <a:ea typeface="宋体" charset="-122"/>
                <a:cs typeface="Arial" pitchFamily="34" charset="0"/>
              </a:rPr>
              <a:t>		</a:t>
            </a:r>
          </a:p>
          <a:p>
            <a:pPr eaLnBrk="0" hangingPunct="0">
              <a:defRPr/>
            </a:pPr>
            <a:endParaRPr lang="en-GB" altLang="zh-CN" sz="1000" dirty="0">
              <a:latin typeface="Arial" pitchFamily="34" charset="0"/>
              <a:ea typeface="宋体" charset="-122"/>
              <a:cs typeface="Arial" pitchFamily="34" charset="0"/>
            </a:endParaRPr>
          </a:p>
          <a:p>
            <a:pPr eaLnBrk="0" hangingPunct="0">
              <a:defRPr/>
            </a:pPr>
            <a:r>
              <a:rPr lang="en-GB" altLang="zh-CN" sz="1000" dirty="0">
                <a:latin typeface="Arial" pitchFamily="34" charset="0"/>
                <a:ea typeface="宋体" charset="-122"/>
                <a:cs typeface="Arial" pitchFamily="34" charset="0"/>
              </a:rPr>
              <a:t>Crash trolley	               	 </a:t>
            </a:r>
            <a:r>
              <a:rPr lang="en-GB" altLang="zh-CN" sz="1000" dirty="0">
                <a:solidFill>
                  <a:srgbClr val="548DD4"/>
                </a:solidFill>
                <a:latin typeface="Arial" pitchFamily="34" charset="0"/>
                <a:ea typeface="宋体" charset="-122"/>
                <a:cs typeface="Arial" pitchFamily="34" charset="0"/>
              </a:rPr>
              <a:t>____________________________</a:t>
            </a:r>
            <a:r>
              <a:rPr lang="en-GB" altLang="zh-CN" sz="1000" dirty="0">
                <a:latin typeface="Arial" pitchFamily="34" charset="0"/>
                <a:ea typeface="宋体" charset="-122"/>
                <a:cs typeface="Arial" pitchFamily="34" charset="0"/>
              </a:rPr>
              <a:t>		</a:t>
            </a:r>
          </a:p>
          <a:p>
            <a:pPr eaLnBrk="0" hangingPunct="0">
              <a:defRPr/>
            </a:pPr>
            <a:endParaRPr lang="en-GB" altLang="zh-CN" sz="1000" dirty="0">
              <a:latin typeface="Arial" pitchFamily="34" charset="0"/>
              <a:ea typeface="宋体" charset="-122"/>
              <a:cs typeface="Arial" pitchFamily="34" charset="0"/>
            </a:endParaRPr>
          </a:p>
          <a:p>
            <a:pPr eaLnBrk="0" hangingPunct="0">
              <a:defRPr/>
            </a:pPr>
            <a:r>
              <a:rPr lang="en-GB" altLang="zh-CN" sz="1000" dirty="0">
                <a:latin typeface="Arial" pitchFamily="34" charset="0"/>
                <a:ea typeface="宋体" charset="-122"/>
                <a:cs typeface="Arial" pitchFamily="34" charset="0"/>
              </a:rPr>
              <a:t>Emergency buzzer	 </a:t>
            </a:r>
            <a:r>
              <a:rPr lang="en-GB" altLang="zh-CN" sz="1000" dirty="0">
                <a:solidFill>
                  <a:srgbClr val="548DD4"/>
                </a:solidFill>
                <a:latin typeface="Arial" pitchFamily="34" charset="0"/>
                <a:ea typeface="宋体" charset="-122"/>
                <a:cs typeface="Arial" pitchFamily="34" charset="0"/>
              </a:rPr>
              <a:t>____________________________</a:t>
            </a:r>
            <a:endParaRPr lang="en-GB" altLang="zh-CN" sz="1000" dirty="0">
              <a:latin typeface="Arial" pitchFamily="34" charset="0"/>
              <a:ea typeface="宋体" charset="-122"/>
              <a:cs typeface="Arial" pitchFamily="34" charset="0"/>
            </a:endParaRPr>
          </a:p>
          <a:p>
            <a:pPr eaLnBrk="0" hangingPunct="0">
              <a:defRPr/>
            </a:pPr>
            <a:endParaRPr lang="en-GB" altLang="zh-CN" sz="1000" dirty="0">
              <a:latin typeface="Arial" pitchFamily="34" charset="0"/>
              <a:ea typeface="宋体" charset="-122"/>
              <a:cs typeface="Arial" pitchFamily="34" charset="0"/>
            </a:endParaRPr>
          </a:p>
          <a:p>
            <a:pPr eaLnBrk="0" hangingPunct="0">
              <a:defRPr/>
            </a:pPr>
            <a:endParaRPr lang="en-GB" altLang="zh-CN" sz="1000" dirty="0">
              <a:latin typeface="Arial" pitchFamily="34" charset="0"/>
              <a:ea typeface="宋体" charset="-122"/>
              <a:cs typeface="Arial" pitchFamily="34" charset="0"/>
            </a:endParaRPr>
          </a:p>
          <a:p>
            <a:pPr eaLnBrk="0" hangingPunct="0">
              <a:defRPr/>
            </a:pPr>
            <a:r>
              <a:rPr lang="en-GB" altLang="zh-CN" sz="1000" dirty="0">
                <a:latin typeface="Arial" pitchFamily="34" charset="0"/>
                <a:ea typeface="宋体" charset="-122"/>
                <a:cs typeface="Arial" pitchFamily="34" charset="0"/>
              </a:rPr>
              <a:t>Sharps disposal	                           </a:t>
            </a:r>
            <a:r>
              <a:rPr lang="en-GB" altLang="zh-CN" sz="1000" dirty="0">
                <a:solidFill>
                  <a:srgbClr val="548DD4"/>
                </a:solidFill>
                <a:latin typeface="Arial" pitchFamily="34" charset="0"/>
                <a:ea typeface="宋体" charset="-122"/>
                <a:cs typeface="Arial" pitchFamily="34" charset="0"/>
              </a:rPr>
              <a:t>_____________________________</a:t>
            </a:r>
            <a:r>
              <a:rPr lang="en-GB" altLang="zh-CN" sz="1000" dirty="0">
                <a:latin typeface="Arial" pitchFamily="34" charset="0"/>
                <a:ea typeface="宋体" charset="-122"/>
                <a:cs typeface="Arial" pitchFamily="34" charset="0"/>
              </a:rPr>
              <a:t>		</a:t>
            </a:r>
            <a:endParaRPr lang="en-GB" altLang="zh-CN" sz="1000" dirty="0">
              <a:latin typeface="Arial" pitchFamily="34" charset="0"/>
              <a:ea typeface="宋体" charset="-122"/>
              <a:cs typeface="+mn-cs"/>
            </a:endParaRPr>
          </a:p>
          <a:p>
            <a:pPr eaLnBrk="0" hangingPunct="0">
              <a:defRPr/>
            </a:pPr>
            <a:endParaRPr lang="en-GB" altLang="zh-CN" sz="1000" dirty="0">
              <a:latin typeface="Arial" pitchFamily="34" charset="0"/>
              <a:ea typeface="宋体" charset="-122"/>
              <a:cs typeface="+mn-cs"/>
            </a:endParaRPr>
          </a:p>
          <a:p>
            <a:pPr eaLnBrk="0" hangingPunct="0">
              <a:defRPr/>
            </a:pPr>
            <a:r>
              <a:rPr lang="en-GB" altLang="zh-CN" sz="1000" dirty="0">
                <a:latin typeface="Arial" pitchFamily="34" charset="0"/>
                <a:ea typeface="宋体" charset="-122"/>
                <a:cs typeface="+mn-cs"/>
              </a:rPr>
              <a:t>Protective clothing	</a:t>
            </a:r>
            <a:r>
              <a:rPr lang="en-GB" altLang="zh-CN" sz="1000" dirty="0">
                <a:latin typeface="Arial" pitchFamily="34" charset="0"/>
                <a:ea typeface="宋体" charset="-122"/>
                <a:cs typeface="Arial" pitchFamily="34" charset="0"/>
              </a:rPr>
              <a:t> </a:t>
            </a:r>
            <a:r>
              <a:rPr lang="en-GB" altLang="zh-CN" sz="1000" dirty="0">
                <a:solidFill>
                  <a:srgbClr val="548DD4"/>
                </a:solidFill>
                <a:latin typeface="Arial" pitchFamily="34" charset="0"/>
                <a:ea typeface="宋体" charset="-122"/>
                <a:cs typeface="Arial" pitchFamily="34" charset="0"/>
              </a:rPr>
              <a:t>____________________________</a:t>
            </a:r>
            <a:r>
              <a:rPr lang="en-GB" altLang="zh-CN" sz="1000" dirty="0">
                <a:latin typeface="Arial" pitchFamily="34" charset="0"/>
                <a:ea typeface="宋体" charset="-122"/>
                <a:cs typeface="+mn-cs"/>
              </a:rPr>
              <a:t>		</a:t>
            </a:r>
          </a:p>
          <a:p>
            <a:pPr marL="342900" indent="-342900" eaLnBrk="0" hangingPunct="0">
              <a:spcBef>
                <a:spcPct val="20000"/>
              </a:spcBef>
              <a:buFont typeface="Arial" pitchFamily="34" charset="0"/>
              <a:buNone/>
              <a:defRPr/>
            </a:pPr>
            <a:endParaRPr lang="en-GB" sz="1000" kern="0" dirty="0">
              <a:latin typeface="+mn-lt"/>
              <a:ea typeface="+mn-ea"/>
              <a:cs typeface="华文细黑" charset="0"/>
            </a:endParaRPr>
          </a:p>
          <a:p>
            <a:pPr marL="342900" indent="-342900" eaLnBrk="0" hangingPunct="0">
              <a:spcBef>
                <a:spcPct val="20000"/>
              </a:spcBef>
              <a:buFont typeface="Arial" pitchFamily="34" charset="0"/>
              <a:buNone/>
              <a:defRPr/>
            </a:pPr>
            <a:endParaRPr lang="en-GB" sz="1000" kern="0" dirty="0">
              <a:latin typeface="Arial" pitchFamily="34" charset="0"/>
              <a:ea typeface="+mn-ea"/>
              <a:cs typeface="Arial" pitchFamily="34" charset="0"/>
            </a:endParaRPr>
          </a:p>
          <a:p>
            <a:pPr marL="342900" indent="-342900" eaLnBrk="0" hangingPunct="0">
              <a:spcBef>
                <a:spcPct val="20000"/>
              </a:spcBef>
              <a:buFont typeface="Arial" pitchFamily="34" charset="0"/>
              <a:buNone/>
              <a:defRPr/>
            </a:pPr>
            <a:r>
              <a:rPr lang="en-GB" sz="1000" kern="0" dirty="0">
                <a:latin typeface="Arial" pitchFamily="34" charset="0"/>
                <a:ea typeface="+mn-ea"/>
                <a:cs typeface="Arial" pitchFamily="34" charset="0"/>
              </a:rPr>
              <a:t>.</a:t>
            </a:r>
          </a:p>
          <a:p>
            <a:pPr marL="342900" indent="-342900" eaLnBrk="0" hangingPunct="0">
              <a:spcBef>
                <a:spcPct val="20000"/>
              </a:spcBef>
              <a:buFont typeface="Arial" pitchFamily="34" charset="0"/>
              <a:buNone/>
              <a:defRPr/>
            </a:pPr>
            <a:endParaRPr lang="en-GB" sz="1000" kern="0" dirty="0">
              <a:latin typeface="+mn-lt"/>
              <a:ea typeface="+mn-ea"/>
              <a:cs typeface="华文细黑" charset="0"/>
            </a:endParaRPr>
          </a:p>
        </p:txBody>
      </p:sp>
      <p:sp>
        <p:nvSpPr>
          <p:cNvPr id="7" name="TextBox 6"/>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3"/>
          <p:cNvSpPr>
            <a:spLocks noGrp="1"/>
          </p:cNvSpPr>
          <p:nvPr>
            <p:ph type="title"/>
          </p:nvPr>
        </p:nvSpPr>
        <p:spPr>
          <a:xfrm>
            <a:off x="252413" y="642938"/>
            <a:ext cx="4176712" cy="357187"/>
          </a:xfrm>
          <a:solidFill>
            <a:srgbClr val="DCE6F2"/>
          </a:solidFill>
        </p:spPr>
        <p:txBody>
          <a:bodyPr/>
          <a:lstStyle/>
          <a:p>
            <a:r>
              <a:rPr lang="en-GB" sz="1800" smtClean="0">
                <a:solidFill>
                  <a:srgbClr val="0671BA"/>
                </a:solidFill>
                <a:latin typeface="Arial" charset="0"/>
                <a:cs typeface="Arial" charset="0"/>
              </a:rPr>
              <a:t>Procedures and equipment</a:t>
            </a:r>
          </a:p>
        </p:txBody>
      </p:sp>
      <p:sp>
        <p:nvSpPr>
          <p:cNvPr id="12" name="Text Placeholder 8"/>
          <p:cNvSpPr txBox="1">
            <a:spLocks/>
          </p:cNvSpPr>
          <p:nvPr/>
        </p:nvSpPr>
        <p:spPr bwMode="auto">
          <a:xfrm>
            <a:off x="323850" y="1143000"/>
            <a:ext cx="4071938" cy="4857750"/>
          </a:xfrm>
          <a:prstGeom prst="rect">
            <a:avLst/>
          </a:prstGeom>
          <a:noFill/>
          <a:ln w="9525">
            <a:noFill/>
            <a:miter lim="800000"/>
            <a:headEnd/>
            <a:tailEnd/>
          </a:ln>
        </p:spPr>
        <p:txBody>
          <a:bodyPr/>
          <a:lstStyle/>
          <a:p>
            <a:pPr>
              <a:defRPr/>
            </a:pPr>
            <a:r>
              <a:rPr lang="en-GB" sz="1000" dirty="0">
                <a:latin typeface="Arial" pitchFamily="34" charset="0"/>
                <a:ea typeface="宋体" charset="-122"/>
                <a:cs typeface="+mn-cs"/>
              </a:rPr>
              <a:t>Each department will have its own set of procedures (how we do things round here) and equipment (what we use round here). It is important to know how your department works and </a:t>
            </a:r>
            <a:r>
              <a:rPr lang="en-GB" sz="1000" dirty="0" smtClean="0">
                <a:latin typeface="Arial" pitchFamily="34" charset="0"/>
                <a:ea typeface="宋体" charset="-122"/>
                <a:cs typeface="+mn-cs"/>
              </a:rPr>
              <a:t>what </a:t>
            </a:r>
            <a:r>
              <a:rPr lang="en-GB" sz="1000" dirty="0">
                <a:latin typeface="Arial" pitchFamily="34" charset="0"/>
                <a:ea typeface="宋体" charset="-122"/>
                <a:cs typeface="+mn-cs"/>
              </a:rPr>
              <a:t>equipment you will be using. Also, some equipment requires you to undertake training </a:t>
            </a:r>
            <a:r>
              <a:rPr lang="en-GB" sz="1000" dirty="0" smtClean="0">
                <a:latin typeface="Arial" pitchFamily="34" charset="0"/>
                <a:ea typeface="宋体" charset="-122"/>
                <a:cs typeface="+mn-cs"/>
              </a:rPr>
              <a:t>first, </a:t>
            </a:r>
            <a:r>
              <a:rPr lang="en-GB" sz="1000" dirty="0">
                <a:latin typeface="Arial" pitchFamily="34" charset="0"/>
                <a:ea typeface="宋体" charset="-122"/>
                <a:cs typeface="+mn-cs"/>
              </a:rPr>
              <a:t>so check your mandatory training requirements (page </a:t>
            </a:r>
            <a:r>
              <a:rPr lang="en-GB" sz="1000" dirty="0" smtClean="0">
                <a:latin typeface="Arial" pitchFamily="34" charset="0"/>
                <a:ea typeface="宋体" charset="-122"/>
                <a:cs typeface="+mn-cs"/>
              </a:rPr>
              <a:t>8) </a:t>
            </a:r>
            <a:r>
              <a:rPr lang="en-GB" sz="1000" dirty="0">
                <a:latin typeface="Arial" pitchFamily="34" charset="0"/>
                <a:ea typeface="宋体" charset="-122"/>
                <a:cs typeface="+mn-cs"/>
              </a:rPr>
              <a:t>to see if you need further training.</a:t>
            </a:r>
          </a:p>
          <a:p>
            <a:pPr>
              <a:defRPr/>
            </a:pPr>
            <a:endParaRPr lang="en-GB" sz="1000" dirty="0">
              <a:latin typeface="Arial" pitchFamily="34" charset="0"/>
              <a:ea typeface="宋体" charset="-122"/>
              <a:cs typeface="+mn-cs"/>
            </a:endParaRPr>
          </a:p>
          <a:p>
            <a:pPr>
              <a:defRPr/>
            </a:pPr>
            <a:endParaRPr lang="en-GB" sz="1000" dirty="0">
              <a:latin typeface="Arial" pitchFamily="34" charset="0"/>
              <a:ea typeface="宋体" charset="-122"/>
              <a:cs typeface="+mn-cs"/>
            </a:endParaRPr>
          </a:p>
          <a:p>
            <a:pPr>
              <a:defRPr/>
            </a:pPr>
            <a:r>
              <a:rPr lang="en-GB" sz="1000" dirty="0">
                <a:latin typeface="Arial" pitchFamily="34" charset="0"/>
                <a:ea typeface="宋体" charset="-122"/>
                <a:cs typeface="+mn-cs"/>
              </a:rPr>
              <a:t>Department Procedures</a:t>
            </a:r>
          </a:p>
          <a:p>
            <a:pPr>
              <a:defRPr/>
            </a:pPr>
            <a:endParaRPr lang="en-GB" altLang="zh-CN" sz="1000" dirty="0">
              <a:solidFill>
                <a:srgbClr val="548DD4"/>
              </a:solidFill>
              <a:latin typeface="Arial" pitchFamily="34" charset="0"/>
              <a:ea typeface="宋体" charset="-122"/>
              <a:cs typeface="Arial" pitchFamily="34" charset="0"/>
            </a:endParaRPr>
          </a:p>
          <a:p>
            <a:pPr>
              <a:defRPr/>
            </a:pPr>
            <a:r>
              <a:rPr lang="en-GB" altLang="zh-CN" sz="1000" dirty="0">
                <a:solidFill>
                  <a:srgbClr val="548DD4"/>
                </a:solidFill>
                <a:latin typeface="Arial" pitchFamily="34" charset="0"/>
                <a:ea typeface="宋体" charset="-122"/>
                <a:cs typeface="Arial" pitchFamily="34" charset="0"/>
              </a:rPr>
              <a:t> _______________________________________________________</a:t>
            </a:r>
          </a:p>
          <a:p>
            <a:pPr>
              <a:defRPr/>
            </a:pPr>
            <a:endParaRPr lang="en-GB" altLang="zh-CN" sz="1000" dirty="0">
              <a:solidFill>
                <a:srgbClr val="548DD4"/>
              </a:solidFill>
              <a:latin typeface="Arial" pitchFamily="34" charset="0"/>
              <a:ea typeface="宋体" charset="-122"/>
              <a:cs typeface="Arial" pitchFamily="34" charset="0"/>
            </a:endParaRPr>
          </a:p>
          <a:p>
            <a:pPr>
              <a:defRPr/>
            </a:pPr>
            <a:endParaRPr lang="en-GB" altLang="zh-CN" sz="1000" dirty="0">
              <a:solidFill>
                <a:srgbClr val="548DD4"/>
              </a:solidFill>
              <a:latin typeface="Arial" pitchFamily="34" charset="0"/>
              <a:ea typeface="宋体" charset="-122"/>
              <a:cs typeface="Arial" pitchFamily="34" charset="0"/>
            </a:endParaRPr>
          </a:p>
          <a:p>
            <a:pPr>
              <a:defRPr/>
            </a:pPr>
            <a:r>
              <a:rPr lang="en-GB" altLang="zh-CN" sz="1000" dirty="0">
                <a:solidFill>
                  <a:srgbClr val="548DD4"/>
                </a:solidFill>
                <a:latin typeface="Arial" pitchFamily="34" charset="0"/>
                <a:ea typeface="宋体" charset="-122"/>
                <a:cs typeface="Arial" pitchFamily="34" charset="0"/>
              </a:rPr>
              <a:t>_______________________________________________________</a:t>
            </a:r>
          </a:p>
          <a:p>
            <a:pPr>
              <a:defRPr/>
            </a:pPr>
            <a:endParaRPr lang="en-GB" altLang="zh-CN" sz="1000" dirty="0">
              <a:solidFill>
                <a:srgbClr val="548DD4"/>
              </a:solidFill>
              <a:latin typeface="Arial" pitchFamily="34" charset="0"/>
              <a:ea typeface="宋体" charset="-122"/>
              <a:cs typeface="Arial" pitchFamily="34" charset="0"/>
            </a:endParaRPr>
          </a:p>
          <a:p>
            <a:pPr>
              <a:defRPr/>
            </a:pPr>
            <a:endParaRPr lang="en-GB" altLang="zh-CN" sz="1000" dirty="0">
              <a:solidFill>
                <a:srgbClr val="548DD4"/>
              </a:solidFill>
              <a:latin typeface="Arial" pitchFamily="34" charset="0"/>
              <a:ea typeface="宋体" charset="-122"/>
              <a:cs typeface="Arial" pitchFamily="34" charset="0"/>
            </a:endParaRPr>
          </a:p>
          <a:p>
            <a:pPr>
              <a:defRPr/>
            </a:pPr>
            <a:r>
              <a:rPr lang="en-GB" altLang="zh-CN" sz="1000" dirty="0">
                <a:solidFill>
                  <a:srgbClr val="548DD4"/>
                </a:solidFill>
                <a:latin typeface="Arial" pitchFamily="34" charset="0"/>
                <a:ea typeface="宋体" charset="-122"/>
                <a:cs typeface="Arial" pitchFamily="34" charset="0"/>
              </a:rPr>
              <a:t>_______________________________________________________</a:t>
            </a:r>
            <a:r>
              <a:rPr lang="en-GB" sz="1000" dirty="0">
                <a:latin typeface="Arial" pitchFamily="34" charset="0"/>
                <a:ea typeface="宋体" charset="-122"/>
                <a:cs typeface="+mn-cs"/>
              </a:rPr>
              <a:t>			</a:t>
            </a:r>
          </a:p>
          <a:p>
            <a:pPr>
              <a:defRPr/>
            </a:pPr>
            <a:endParaRPr lang="en-GB" sz="1000" dirty="0">
              <a:latin typeface="Arial" pitchFamily="34" charset="0"/>
              <a:ea typeface="宋体" charset="-122"/>
              <a:cs typeface="+mn-cs"/>
            </a:endParaRPr>
          </a:p>
          <a:p>
            <a:pPr>
              <a:defRPr/>
            </a:pPr>
            <a:r>
              <a:rPr lang="en-GB" sz="1000" dirty="0">
                <a:latin typeface="Arial" pitchFamily="34" charset="0"/>
                <a:ea typeface="宋体" charset="-122"/>
                <a:cs typeface="+mn-cs"/>
              </a:rPr>
              <a:t> </a:t>
            </a:r>
            <a:endParaRPr lang="en-GB" sz="1000" kern="0" dirty="0">
              <a:latin typeface="Arial" pitchFamily="34" charset="0"/>
              <a:ea typeface="+mn-ea"/>
              <a:cs typeface="Arial" pitchFamily="34" charset="0"/>
            </a:endParaRPr>
          </a:p>
          <a:p>
            <a:pPr>
              <a:defRPr/>
            </a:pPr>
            <a:r>
              <a:rPr lang="en-GB" sz="1000" dirty="0">
                <a:latin typeface="Arial" pitchFamily="34" charset="0"/>
                <a:ea typeface="宋体" charset="-122"/>
                <a:cs typeface="+mn-cs"/>
              </a:rPr>
              <a:t>Department Equipment</a:t>
            </a:r>
          </a:p>
          <a:p>
            <a:pPr>
              <a:defRPr/>
            </a:pPr>
            <a:endParaRPr lang="en-GB" altLang="zh-CN" sz="1000" dirty="0">
              <a:solidFill>
                <a:srgbClr val="548DD4"/>
              </a:solidFill>
              <a:latin typeface="Arial" pitchFamily="34" charset="0"/>
              <a:ea typeface="宋体" charset="-122"/>
              <a:cs typeface="Arial" pitchFamily="34" charset="0"/>
            </a:endParaRPr>
          </a:p>
          <a:p>
            <a:pPr>
              <a:defRPr/>
            </a:pPr>
            <a:r>
              <a:rPr lang="en-GB" altLang="zh-CN" sz="1000" dirty="0">
                <a:solidFill>
                  <a:srgbClr val="548DD4"/>
                </a:solidFill>
                <a:latin typeface="Arial" pitchFamily="34" charset="0"/>
                <a:ea typeface="宋体" charset="-122"/>
                <a:cs typeface="Arial" pitchFamily="34" charset="0"/>
              </a:rPr>
              <a:t> _______________________________________________________</a:t>
            </a:r>
          </a:p>
          <a:p>
            <a:pPr>
              <a:defRPr/>
            </a:pPr>
            <a:endParaRPr lang="en-GB" altLang="zh-CN" sz="1000" dirty="0">
              <a:solidFill>
                <a:srgbClr val="548DD4"/>
              </a:solidFill>
              <a:latin typeface="Arial" pitchFamily="34" charset="0"/>
              <a:ea typeface="宋体" charset="-122"/>
              <a:cs typeface="Arial" pitchFamily="34" charset="0"/>
            </a:endParaRPr>
          </a:p>
          <a:p>
            <a:pPr>
              <a:defRPr/>
            </a:pPr>
            <a:endParaRPr lang="en-GB" altLang="zh-CN" sz="1000" dirty="0">
              <a:solidFill>
                <a:srgbClr val="548DD4"/>
              </a:solidFill>
              <a:latin typeface="Arial" pitchFamily="34" charset="0"/>
              <a:ea typeface="宋体" charset="-122"/>
              <a:cs typeface="Arial" pitchFamily="34" charset="0"/>
            </a:endParaRPr>
          </a:p>
          <a:p>
            <a:pPr>
              <a:defRPr/>
            </a:pPr>
            <a:r>
              <a:rPr lang="en-GB" altLang="zh-CN" sz="1000" dirty="0">
                <a:solidFill>
                  <a:srgbClr val="548DD4"/>
                </a:solidFill>
                <a:latin typeface="Arial" pitchFamily="34" charset="0"/>
                <a:ea typeface="宋体" charset="-122"/>
                <a:cs typeface="Arial" pitchFamily="34" charset="0"/>
              </a:rPr>
              <a:t>_______________________________________________________</a:t>
            </a:r>
          </a:p>
          <a:p>
            <a:pPr>
              <a:defRPr/>
            </a:pPr>
            <a:endParaRPr lang="en-GB" altLang="zh-CN" sz="1000" dirty="0">
              <a:solidFill>
                <a:srgbClr val="548DD4"/>
              </a:solidFill>
              <a:latin typeface="Arial" pitchFamily="34" charset="0"/>
              <a:ea typeface="宋体" charset="-122"/>
              <a:cs typeface="Arial" pitchFamily="34" charset="0"/>
            </a:endParaRPr>
          </a:p>
          <a:p>
            <a:pPr>
              <a:defRPr/>
            </a:pPr>
            <a:endParaRPr lang="en-GB" altLang="zh-CN" sz="1000" dirty="0">
              <a:solidFill>
                <a:srgbClr val="548DD4"/>
              </a:solidFill>
              <a:latin typeface="Arial" pitchFamily="34" charset="0"/>
              <a:ea typeface="宋体" charset="-122"/>
              <a:cs typeface="Arial" pitchFamily="34" charset="0"/>
            </a:endParaRPr>
          </a:p>
          <a:p>
            <a:pPr>
              <a:defRPr/>
            </a:pPr>
            <a:r>
              <a:rPr lang="en-GB" altLang="zh-CN" sz="1000" dirty="0">
                <a:solidFill>
                  <a:srgbClr val="548DD4"/>
                </a:solidFill>
                <a:latin typeface="Arial" pitchFamily="34" charset="0"/>
                <a:ea typeface="宋体" charset="-122"/>
                <a:cs typeface="Arial" pitchFamily="34" charset="0"/>
              </a:rPr>
              <a:t>_______________________________________________________</a:t>
            </a:r>
            <a:r>
              <a:rPr lang="en-GB" sz="1000" dirty="0">
                <a:latin typeface="Arial" pitchFamily="34" charset="0"/>
                <a:ea typeface="宋体" charset="-122"/>
                <a:cs typeface="+mn-cs"/>
              </a:rPr>
              <a:t>			</a:t>
            </a:r>
          </a:p>
          <a:p>
            <a:pPr marL="342900" indent="-342900" eaLnBrk="0" hangingPunct="0">
              <a:spcBef>
                <a:spcPct val="20000"/>
              </a:spcBef>
              <a:buFont typeface="Arial" pitchFamily="34" charset="0"/>
              <a:buNone/>
              <a:defRPr/>
            </a:pPr>
            <a:endParaRPr lang="en-GB" sz="1000" kern="0" dirty="0">
              <a:latin typeface="Arial" pitchFamily="34" charset="0"/>
              <a:ea typeface="+mn-ea"/>
              <a:cs typeface="Arial" pitchFamily="34" charset="0"/>
            </a:endParaRPr>
          </a:p>
          <a:p>
            <a:pPr marL="342900" indent="-342900" eaLnBrk="0" hangingPunct="0">
              <a:spcBef>
                <a:spcPct val="20000"/>
              </a:spcBef>
              <a:buFont typeface="Arial" pitchFamily="34" charset="0"/>
              <a:buNone/>
              <a:defRPr/>
            </a:pPr>
            <a:endParaRPr lang="en-GB" sz="2800" kern="0" dirty="0">
              <a:latin typeface="+mn-lt"/>
              <a:ea typeface="+mn-ea"/>
              <a:cs typeface="华文细黑" charset="0"/>
            </a:endParaRPr>
          </a:p>
        </p:txBody>
      </p:sp>
      <p:sp>
        <p:nvSpPr>
          <p:cNvPr id="13" name="Rectangle 12"/>
          <p:cNvSpPr/>
          <p:nvPr/>
        </p:nvSpPr>
        <p:spPr>
          <a:xfrm>
            <a:off x="252413" y="1071563"/>
            <a:ext cx="4211637"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Rectangle 14"/>
          <p:cNvSpPr/>
          <p:nvPr/>
        </p:nvSpPr>
        <p:spPr>
          <a:xfrm>
            <a:off x="4718050" y="1071563"/>
            <a:ext cx="4211638"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6" name="Title 3"/>
          <p:cNvSpPr txBox="1">
            <a:spLocks/>
          </p:cNvSpPr>
          <p:nvPr/>
        </p:nvSpPr>
        <p:spPr bwMode="auto">
          <a:xfrm>
            <a:off x="4714875" y="642938"/>
            <a:ext cx="4214813" cy="357187"/>
          </a:xfrm>
          <a:prstGeom prst="rect">
            <a:avLst/>
          </a:prstGeom>
          <a:solidFill>
            <a:srgbClr val="DCE6F2"/>
          </a:solidFill>
          <a:ln w="9525">
            <a:noFill/>
            <a:miter lim="800000"/>
            <a:headEnd/>
            <a:tailEnd/>
          </a:ln>
        </p:spPr>
        <p:txBody>
          <a:bodyPr anchor="ctr"/>
          <a:lstStyle/>
          <a:p>
            <a:pPr eaLnBrk="0" hangingPunct="0">
              <a:defRPr/>
            </a:pPr>
            <a:r>
              <a:rPr lang="en-GB" kern="0" dirty="0">
                <a:solidFill>
                  <a:srgbClr val="0671BA"/>
                </a:solidFill>
                <a:latin typeface="Arial" pitchFamily="34" charset="0"/>
                <a:ea typeface="+mj-ea"/>
                <a:cs typeface="Arial" pitchFamily="34" charset="0"/>
              </a:rPr>
              <a:t>Handover Arrangements</a:t>
            </a:r>
          </a:p>
        </p:txBody>
      </p:sp>
      <p:sp>
        <p:nvSpPr>
          <p:cNvPr id="19" name="Text Placeholder 8"/>
          <p:cNvSpPr txBox="1">
            <a:spLocks/>
          </p:cNvSpPr>
          <p:nvPr/>
        </p:nvSpPr>
        <p:spPr bwMode="auto">
          <a:xfrm>
            <a:off x="4786313" y="1143000"/>
            <a:ext cx="4071937" cy="4857750"/>
          </a:xfrm>
          <a:prstGeom prst="rect">
            <a:avLst/>
          </a:prstGeom>
          <a:noFill/>
          <a:ln w="9525">
            <a:noFill/>
            <a:miter lim="800000"/>
            <a:headEnd/>
            <a:tailEnd/>
          </a:ln>
        </p:spPr>
        <p:txBody>
          <a:bodyPr/>
          <a:lstStyle/>
          <a:p>
            <a:r>
              <a:rPr lang="en-GB" sz="1000" dirty="0"/>
              <a:t>One of the most essential aspects of patient care is your handover. It is extremely important that you understand the department handover arrangements and what you need to do before you finish your shift.</a:t>
            </a:r>
          </a:p>
          <a:p>
            <a:endParaRPr lang="en-GB" sz="1000" dirty="0"/>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smtClean="0">
                <a:solidFill>
                  <a:srgbClr val="548DD4"/>
                </a:solidFill>
                <a:cs typeface="Arial" charset="0"/>
              </a:rPr>
              <a:t>_______________________________________________________</a:t>
            </a:r>
            <a:endParaRPr lang="en-GB" altLang="zh-CN" sz="1000" dirty="0">
              <a:solidFill>
                <a:srgbClr val="548DD4"/>
              </a:solidFill>
              <a:cs typeface="Arial" charset="0"/>
            </a:endParaRP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r>
              <a:rPr lang="en-GB" sz="1000" dirty="0"/>
              <a:t>	</a:t>
            </a:r>
          </a:p>
          <a:p>
            <a:endParaRPr lang="en-GB" sz="1000" dirty="0"/>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r>
              <a:rPr lang="en-GB" sz="1000" dirty="0"/>
              <a:t>	</a:t>
            </a:r>
          </a:p>
          <a:p>
            <a:endParaRPr lang="en-GB" sz="1000" dirty="0"/>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r>
              <a:rPr lang="en-GB" sz="1000" dirty="0"/>
              <a:t>	</a:t>
            </a:r>
          </a:p>
          <a:p>
            <a:endParaRPr lang="en-GB" sz="1000" dirty="0">
              <a:latin typeface="华文细黑"/>
              <a:ea typeface="华文细黑"/>
              <a:cs typeface="华文细黑"/>
            </a:endParaRPr>
          </a:p>
        </p:txBody>
      </p:sp>
      <p:sp>
        <p:nvSpPr>
          <p:cNvPr id="8" name="TextBox 7"/>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4</a:t>
            </a:r>
            <a:endParaRPr lang="en-GB"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3"/>
          <p:cNvSpPr>
            <a:spLocks noGrp="1"/>
          </p:cNvSpPr>
          <p:nvPr>
            <p:ph type="title"/>
          </p:nvPr>
        </p:nvSpPr>
        <p:spPr>
          <a:xfrm>
            <a:off x="252413" y="642938"/>
            <a:ext cx="4214812" cy="357187"/>
          </a:xfrm>
          <a:solidFill>
            <a:srgbClr val="DCE6F2"/>
          </a:solidFill>
        </p:spPr>
        <p:txBody>
          <a:bodyPr/>
          <a:lstStyle/>
          <a:p>
            <a:r>
              <a:rPr lang="en-GB" sz="1800" smtClean="0">
                <a:solidFill>
                  <a:srgbClr val="0671BA"/>
                </a:solidFill>
                <a:latin typeface="Arial" charset="0"/>
                <a:cs typeface="Arial" charset="0"/>
              </a:rPr>
              <a:t>Escalation Process</a:t>
            </a:r>
          </a:p>
        </p:txBody>
      </p:sp>
      <p:sp>
        <p:nvSpPr>
          <p:cNvPr id="36866" name="Text Placeholder 8"/>
          <p:cNvSpPr txBox="1">
            <a:spLocks/>
          </p:cNvSpPr>
          <p:nvPr/>
        </p:nvSpPr>
        <p:spPr bwMode="auto">
          <a:xfrm>
            <a:off x="323850" y="1143000"/>
            <a:ext cx="4071938" cy="4857750"/>
          </a:xfrm>
          <a:prstGeom prst="rect">
            <a:avLst/>
          </a:prstGeom>
          <a:noFill/>
          <a:ln w="9525">
            <a:noFill/>
            <a:miter lim="800000"/>
            <a:headEnd/>
            <a:tailEnd/>
          </a:ln>
        </p:spPr>
        <p:txBody>
          <a:bodyPr/>
          <a:lstStyle/>
          <a:p>
            <a:r>
              <a:rPr lang="en-GB" sz="1000" dirty="0"/>
              <a:t>Escalation </a:t>
            </a:r>
            <a:r>
              <a:rPr lang="en-GB" sz="1000" dirty="0" smtClean="0"/>
              <a:t>processes are different in each department. You can use this space below to highlight any important aspects or procedures</a:t>
            </a:r>
            <a:endParaRPr lang="en-GB" sz="1000" dirty="0"/>
          </a:p>
          <a:p>
            <a:endParaRPr lang="en-GB" altLang="zh-CN" sz="1000" dirty="0">
              <a:solidFill>
                <a:srgbClr val="548DD4"/>
              </a:solidFill>
              <a:cs typeface="Arial" charset="0"/>
            </a:endParaRP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r>
              <a:rPr lang="en-GB" sz="1000" dirty="0"/>
              <a:t>	</a:t>
            </a:r>
          </a:p>
          <a:p>
            <a:endParaRPr lang="en-GB" sz="1000" dirty="0"/>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r>
              <a:rPr lang="en-GB" sz="1000" dirty="0"/>
              <a:t>	</a:t>
            </a:r>
          </a:p>
          <a:p>
            <a:endParaRPr lang="en-GB" sz="1000" dirty="0"/>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r>
              <a:rPr lang="en-GB" sz="1000" dirty="0"/>
              <a:t>	</a:t>
            </a:r>
          </a:p>
        </p:txBody>
      </p:sp>
      <p:sp>
        <p:nvSpPr>
          <p:cNvPr id="13" name="Rectangle 12"/>
          <p:cNvSpPr/>
          <p:nvPr/>
        </p:nvSpPr>
        <p:spPr>
          <a:xfrm>
            <a:off x="252413" y="1071563"/>
            <a:ext cx="4211637"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Rectangle 14"/>
          <p:cNvSpPr/>
          <p:nvPr/>
        </p:nvSpPr>
        <p:spPr>
          <a:xfrm>
            <a:off x="4718050" y="1071563"/>
            <a:ext cx="4211638"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6" name="Title 3"/>
          <p:cNvSpPr txBox="1">
            <a:spLocks/>
          </p:cNvSpPr>
          <p:nvPr/>
        </p:nvSpPr>
        <p:spPr bwMode="auto">
          <a:xfrm>
            <a:off x="4714875" y="642938"/>
            <a:ext cx="4214813" cy="357187"/>
          </a:xfrm>
          <a:prstGeom prst="rect">
            <a:avLst/>
          </a:prstGeom>
          <a:solidFill>
            <a:srgbClr val="DCE6F2"/>
          </a:solidFill>
          <a:ln w="9525">
            <a:noFill/>
            <a:miter lim="800000"/>
            <a:headEnd/>
            <a:tailEnd/>
          </a:ln>
        </p:spPr>
        <p:txBody>
          <a:bodyPr anchor="ctr"/>
          <a:lstStyle/>
          <a:p>
            <a:pPr eaLnBrk="0" hangingPunct="0">
              <a:defRPr/>
            </a:pPr>
            <a:r>
              <a:rPr lang="en-GB" kern="0" dirty="0">
                <a:solidFill>
                  <a:srgbClr val="0671BA"/>
                </a:solidFill>
                <a:latin typeface="Arial" pitchFamily="34" charset="0"/>
                <a:ea typeface="+mj-ea"/>
                <a:cs typeface="Arial" pitchFamily="34" charset="0"/>
              </a:rPr>
              <a:t>Your Rota</a:t>
            </a:r>
          </a:p>
        </p:txBody>
      </p:sp>
      <p:sp>
        <p:nvSpPr>
          <p:cNvPr id="19" name="Text Placeholder 8"/>
          <p:cNvSpPr txBox="1">
            <a:spLocks/>
          </p:cNvSpPr>
          <p:nvPr/>
        </p:nvSpPr>
        <p:spPr bwMode="auto">
          <a:xfrm>
            <a:off x="4786313" y="1143000"/>
            <a:ext cx="4071937" cy="4857750"/>
          </a:xfrm>
          <a:prstGeom prst="rect">
            <a:avLst/>
          </a:prstGeom>
          <a:noFill/>
          <a:ln w="9525">
            <a:noFill/>
            <a:miter lim="800000"/>
            <a:headEnd/>
            <a:tailEnd/>
          </a:ln>
        </p:spPr>
        <p:txBody>
          <a:bodyPr/>
          <a:lstStyle/>
          <a:p>
            <a:r>
              <a:rPr lang="en-GB" sz="1000" dirty="0"/>
              <a:t>You should have received your rota before you </a:t>
            </a:r>
            <a:r>
              <a:rPr lang="en-GB" sz="1000" dirty="0" smtClean="0"/>
              <a:t>start date. The </a:t>
            </a:r>
            <a:r>
              <a:rPr lang="en-GB" sz="1000" dirty="0"/>
              <a:t>Trust and local induction will give you further information on the following:</a:t>
            </a:r>
          </a:p>
          <a:p>
            <a:r>
              <a:rPr lang="en-GB" sz="1000" dirty="0"/>
              <a:t> </a:t>
            </a:r>
          </a:p>
          <a:p>
            <a:endParaRPr lang="en-GB" sz="1000" dirty="0"/>
          </a:p>
          <a:p>
            <a:r>
              <a:rPr lang="en-GB" sz="1000" dirty="0"/>
              <a:t>Who organises my rota</a:t>
            </a:r>
            <a:r>
              <a:rPr lang="en-GB" sz="1000" dirty="0" smtClean="0"/>
              <a:t>: </a:t>
            </a:r>
            <a:r>
              <a:rPr lang="en-GB" altLang="zh-CN" sz="1000" dirty="0" smtClean="0">
                <a:solidFill>
                  <a:srgbClr val="548DD4"/>
                </a:solidFill>
                <a:cs typeface="Arial" charset="0"/>
              </a:rPr>
              <a:t> </a:t>
            </a:r>
            <a:r>
              <a:rPr lang="en-GB" altLang="zh-CN" sz="1000" dirty="0">
                <a:solidFill>
                  <a:srgbClr val="548DD4"/>
                </a:solidFill>
                <a:cs typeface="Arial" charset="0"/>
              </a:rPr>
              <a:t>___________________________________ </a:t>
            </a:r>
            <a:r>
              <a:rPr lang="en-GB" sz="1000" dirty="0"/>
              <a:t>			</a:t>
            </a:r>
          </a:p>
          <a:p>
            <a:endParaRPr lang="en-GB" sz="1000" dirty="0"/>
          </a:p>
          <a:p>
            <a:r>
              <a:rPr lang="en-GB" sz="1000" dirty="0"/>
              <a:t>Where to access my rota: </a:t>
            </a:r>
            <a:r>
              <a:rPr lang="en-GB" altLang="zh-CN" sz="1000" dirty="0">
                <a:solidFill>
                  <a:srgbClr val="548DD4"/>
                </a:solidFill>
                <a:cs typeface="Arial" charset="0"/>
              </a:rPr>
              <a:t>__________________________________ </a:t>
            </a:r>
            <a:r>
              <a:rPr lang="en-GB" sz="1000" dirty="0"/>
              <a:t>		</a:t>
            </a:r>
          </a:p>
          <a:p>
            <a:r>
              <a:rPr lang="en-GB" sz="1000" dirty="0"/>
              <a:t> </a:t>
            </a:r>
          </a:p>
          <a:p>
            <a:r>
              <a:rPr lang="en-GB" sz="1000" dirty="0"/>
              <a:t>If I want to change my shift I should contact:</a:t>
            </a:r>
          </a:p>
          <a:p>
            <a:endParaRPr lang="en-GB" sz="1000" dirty="0"/>
          </a:p>
          <a:p>
            <a:r>
              <a:rPr lang="en-GB" altLang="zh-CN" sz="1000" dirty="0">
                <a:solidFill>
                  <a:srgbClr val="548DD4"/>
                </a:solidFill>
                <a:cs typeface="Arial" charset="0"/>
              </a:rPr>
              <a:t>_______________________________________________________</a:t>
            </a:r>
          </a:p>
          <a:p>
            <a:endParaRPr lang="en-GB" sz="1000" dirty="0"/>
          </a:p>
          <a:p>
            <a:endParaRPr lang="en-GB" sz="1000" dirty="0"/>
          </a:p>
          <a:p>
            <a:r>
              <a:rPr lang="en-GB" altLang="zh-CN" sz="1000" dirty="0">
                <a:solidFill>
                  <a:srgbClr val="548DD4"/>
                </a:solidFill>
                <a:cs typeface="Arial" charset="0"/>
              </a:rPr>
              <a:t>_______________________________________________________</a:t>
            </a:r>
          </a:p>
          <a:p>
            <a:r>
              <a:rPr lang="en-GB" sz="1000" dirty="0"/>
              <a:t>	</a:t>
            </a:r>
          </a:p>
          <a:p>
            <a:r>
              <a:rPr lang="en-GB" sz="1000" dirty="0"/>
              <a:t> </a:t>
            </a:r>
          </a:p>
          <a:p>
            <a:r>
              <a:rPr lang="en-GB" altLang="zh-CN" sz="1000" dirty="0">
                <a:solidFill>
                  <a:srgbClr val="548DD4"/>
                </a:solidFill>
                <a:cs typeface="Arial" charset="0"/>
              </a:rPr>
              <a:t>_______________________________________________________</a:t>
            </a:r>
            <a:endParaRPr lang="en-GB" sz="1000" dirty="0"/>
          </a:p>
          <a:p>
            <a:pPr eaLnBrk="0" hangingPunct="0">
              <a:spcBef>
                <a:spcPct val="20000"/>
              </a:spcBef>
              <a:buFont typeface="Arial" charset="0"/>
              <a:buNone/>
            </a:pPr>
            <a:endParaRPr lang="en-GB" sz="1000" dirty="0">
              <a:latin typeface="华文细黑"/>
              <a:ea typeface="华文细黑"/>
              <a:cs typeface="华文细黑"/>
            </a:endParaRPr>
          </a:p>
          <a:p>
            <a:pPr eaLnBrk="0" hangingPunct="0">
              <a:spcBef>
                <a:spcPct val="20000"/>
              </a:spcBef>
              <a:buFont typeface="Arial" charset="0"/>
              <a:buNone/>
            </a:pPr>
            <a:endParaRPr lang="en-GB" sz="1000" dirty="0">
              <a:ea typeface="华文细黑"/>
              <a:cs typeface="Arial" charset="0"/>
            </a:endParaRPr>
          </a:p>
          <a:p>
            <a:pPr eaLnBrk="0" hangingPunct="0">
              <a:spcBef>
                <a:spcPct val="20000"/>
              </a:spcBef>
              <a:buFont typeface="Arial" charset="0"/>
              <a:buNone/>
            </a:pPr>
            <a:r>
              <a:rPr lang="en-GB" sz="1000" dirty="0">
                <a:ea typeface="华文细黑"/>
                <a:cs typeface="Arial" charset="0"/>
              </a:rPr>
              <a:t>.</a:t>
            </a:r>
          </a:p>
          <a:p>
            <a:pPr eaLnBrk="0" hangingPunct="0">
              <a:spcBef>
                <a:spcPct val="20000"/>
              </a:spcBef>
              <a:buFont typeface="Arial" charset="0"/>
              <a:buNone/>
            </a:pPr>
            <a:endParaRPr lang="en-GB" sz="2800" dirty="0">
              <a:latin typeface="华文细黑"/>
              <a:ea typeface="华文细黑"/>
              <a:cs typeface="华文细黑"/>
            </a:endParaRPr>
          </a:p>
        </p:txBody>
      </p:sp>
      <p:sp>
        <p:nvSpPr>
          <p:cNvPr id="8" name="TextBox 7"/>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5</a:t>
            </a:r>
            <a:endParaRPr lang="en-GB"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3"/>
          <p:cNvSpPr>
            <a:spLocks noGrp="1"/>
          </p:cNvSpPr>
          <p:nvPr>
            <p:ph type="title"/>
          </p:nvPr>
        </p:nvSpPr>
        <p:spPr>
          <a:xfrm>
            <a:off x="252413" y="642938"/>
            <a:ext cx="8677275" cy="357187"/>
          </a:xfrm>
          <a:solidFill>
            <a:srgbClr val="DCE6F2"/>
          </a:solidFill>
        </p:spPr>
        <p:txBody>
          <a:bodyPr/>
          <a:lstStyle/>
          <a:p>
            <a:r>
              <a:rPr lang="en-GB" sz="1800" smtClean="0">
                <a:solidFill>
                  <a:srgbClr val="0671BA"/>
                </a:solidFill>
                <a:latin typeface="Arial" charset="0"/>
                <a:cs typeface="Arial" charset="0"/>
              </a:rPr>
              <a:t>Mandatory Training Requirements</a:t>
            </a:r>
          </a:p>
        </p:txBody>
      </p:sp>
      <p:sp>
        <p:nvSpPr>
          <p:cNvPr id="12" name="Text Placeholder 8"/>
          <p:cNvSpPr txBox="1">
            <a:spLocks/>
          </p:cNvSpPr>
          <p:nvPr/>
        </p:nvSpPr>
        <p:spPr bwMode="auto">
          <a:xfrm>
            <a:off x="323850" y="1143000"/>
            <a:ext cx="4071938" cy="4857750"/>
          </a:xfrm>
          <a:prstGeom prst="rect">
            <a:avLst/>
          </a:prstGeom>
          <a:noFill/>
          <a:ln w="9525">
            <a:noFill/>
            <a:miter lim="800000"/>
            <a:headEnd/>
            <a:tailEnd/>
          </a:ln>
        </p:spPr>
        <p:txBody>
          <a:bodyPr/>
          <a:lstStyle/>
          <a:p>
            <a:r>
              <a:rPr lang="en-GB" sz="1000" dirty="0">
                <a:cs typeface="Arial" charset="0"/>
              </a:rPr>
              <a:t>Each junior doctor </a:t>
            </a:r>
            <a:r>
              <a:rPr lang="en-GB" sz="1000" dirty="0" smtClean="0">
                <a:cs typeface="Arial" charset="0"/>
              </a:rPr>
              <a:t>at </a:t>
            </a:r>
            <a:r>
              <a:rPr lang="en-GB" sz="1000" dirty="0">
                <a:cs typeface="Arial" charset="0"/>
              </a:rPr>
              <a:t>the Trust has to undertake mandatory training so that they can work safely and effectively providing care for our patients. Mandatory training must be kept up to date to ensure that you have all the core knowledge and skills required to carry out your role.</a:t>
            </a:r>
          </a:p>
          <a:p>
            <a:endParaRPr lang="en-GB" sz="1000" dirty="0">
              <a:cs typeface="Arial" charset="0"/>
            </a:endParaRPr>
          </a:p>
          <a:p>
            <a:r>
              <a:rPr lang="en-GB" sz="1000" dirty="0">
                <a:cs typeface="Arial" charset="0"/>
              </a:rPr>
              <a:t>On your Corporate and Online Induction you will have completed:</a:t>
            </a:r>
          </a:p>
          <a:p>
            <a:endParaRPr lang="en-GB" sz="1000" dirty="0">
              <a:cs typeface="Arial" charset="0"/>
            </a:endParaRPr>
          </a:p>
          <a:p>
            <a:pPr>
              <a:lnSpc>
                <a:spcPct val="200000"/>
              </a:lnSpc>
              <a:buFont typeface="Arial" charset="0"/>
              <a:buChar char="•"/>
            </a:pPr>
            <a:r>
              <a:rPr lang="en-GB" sz="1000" dirty="0"/>
              <a:t> Child Protection Level 2</a:t>
            </a:r>
          </a:p>
          <a:p>
            <a:pPr>
              <a:lnSpc>
                <a:spcPct val="200000"/>
              </a:lnSpc>
              <a:buFont typeface="Arial" charset="0"/>
              <a:buChar char="•"/>
            </a:pPr>
            <a:r>
              <a:rPr lang="en-GB" sz="1000" dirty="0"/>
              <a:t> Safeguarding Vulnerable Adults</a:t>
            </a:r>
          </a:p>
          <a:p>
            <a:pPr>
              <a:lnSpc>
                <a:spcPct val="200000"/>
              </a:lnSpc>
              <a:buFont typeface="Arial" charset="0"/>
              <a:buChar char="•"/>
            </a:pPr>
            <a:r>
              <a:rPr lang="en-GB" sz="1000" dirty="0"/>
              <a:t> Equality and Diversity</a:t>
            </a:r>
          </a:p>
          <a:p>
            <a:pPr>
              <a:lnSpc>
                <a:spcPct val="200000"/>
              </a:lnSpc>
              <a:buFont typeface="Arial" charset="0"/>
              <a:buChar char="•"/>
            </a:pPr>
            <a:r>
              <a:rPr lang="en-GB" sz="1000" dirty="0"/>
              <a:t> Health and Safety</a:t>
            </a:r>
          </a:p>
          <a:p>
            <a:pPr>
              <a:lnSpc>
                <a:spcPct val="200000"/>
              </a:lnSpc>
              <a:buFont typeface="Arial" charset="0"/>
              <a:buChar char="•"/>
            </a:pPr>
            <a:r>
              <a:rPr lang="en-GB" sz="1000" dirty="0"/>
              <a:t> Manual Handling </a:t>
            </a:r>
          </a:p>
          <a:p>
            <a:pPr>
              <a:lnSpc>
                <a:spcPct val="200000"/>
              </a:lnSpc>
              <a:buFont typeface="Arial" charset="0"/>
              <a:buChar char="•"/>
            </a:pPr>
            <a:r>
              <a:rPr lang="en-GB" sz="1000" dirty="0"/>
              <a:t> Conflict Resolution Introduction</a:t>
            </a:r>
          </a:p>
          <a:p>
            <a:pPr>
              <a:lnSpc>
                <a:spcPct val="200000"/>
              </a:lnSpc>
              <a:buFont typeface="Arial" charset="0"/>
              <a:buChar char="•"/>
            </a:pPr>
            <a:r>
              <a:rPr lang="en-GB" sz="1000" dirty="0"/>
              <a:t> Infection Control Hand Hygiene</a:t>
            </a:r>
          </a:p>
          <a:p>
            <a:pPr>
              <a:lnSpc>
                <a:spcPct val="200000"/>
              </a:lnSpc>
              <a:buFont typeface="Arial" charset="0"/>
              <a:buChar char="•"/>
            </a:pPr>
            <a:r>
              <a:rPr lang="en-GB" sz="1000" dirty="0"/>
              <a:t> </a:t>
            </a:r>
            <a:r>
              <a:rPr lang="en-GB" sz="1000" dirty="0" err="1"/>
              <a:t>Resus</a:t>
            </a:r>
            <a:r>
              <a:rPr lang="en-GB" sz="1000" dirty="0"/>
              <a:t> Introduction</a:t>
            </a:r>
          </a:p>
          <a:p>
            <a:pPr>
              <a:lnSpc>
                <a:spcPct val="200000"/>
              </a:lnSpc>
              <a:buFont typeface="Arial" charset="0"/>
              <a:buChar char="•"/>
            </a:pPr>
            <a:r>
              <a:rPr lang="en-GB" sz="1000" dirty="0"/>
              <a:t> Information Governance Introduction</a:t>
            </a:r>
          </a:p>
          <a:p>
            <a:pPr>
              <a:lnSpc>
                <a:spcPct val="200000"/>
              </a:lnSpc>
              <a:buFont typeface="Arial" charset="0"/>
              <a:buChar char="•"/>
            </a:pPr>
            <a:r>
              <a:rPr lang="en-GB" sz="1000" dirty="0"/>
              <a:t> IV and </a:t>
            </a:r>
            <a:r>
              <a:rPr lang="en-GB" sz="1000" dirty="0" err="1"/>
              <a:t>Cannulation</a:t>
            </a:r>
            <a:endParaRPr lang="en-GB" sz="1000" dirty="0"/>
          </a:p>
          <a:p>
            <a:pPr>
              <a:lnSpc>
                <a:spcPct val="200000"/>
              </a:lnSpc>
              <a:buFont typeface="Arial" charset="0"/>
              <a:buChar char="•"/>
            </a:pPr>
            <a:r>
              <a:rPr lang="en-GB" sz="1000" dirty="0"/>
              <a:t> </a:t>
            </a:r>
            <a:r>
              <a:rPr lang="en-GB" sz="1000" dirty="0" err="1"/>
              <a:t>Venepuncture</a:t>
            </a:r>
            <a:r>
              <a:rPr lang="en-GB" sz="1000" dirty="0"/>
              <a:t> Competency</a:t>
            </a:r>
          </a:p>
          <a:p>
            <a:pPr>
              <a:lnSpc>
                <a:spcPct val="150000"/>
              </a:lnSpc>
            </a:pPr>
            <a:endParaRPr lang="en-GB" sz="1000" dirty="0"/>
          </a:p>
          <a:p>
            <a:r>
              <a:rPr lang="en-GB" sz="1000" dirty="0"/>
              <a:t>	</a:t>
            </a:r>
          </a:p>
          <a:p>
            <a:r>
              <a:rPr lang="en-GB" sz="1000" dirty="0"/>
              <a:t> </a:t>
            </a:r>
            <a:endParaRPr lang="en-GB" sz="1000" dirty="0">
              <a:ea typeface="华文细黑"/>
              <a:cs typeface="Arial" charset="0"/>
            </a:endParaRPr>
          </a:p>
          <a:p>
            <a:pPr eaLnBrk="0" hangingPunct="0">
              <a:spcBef>
                <a:spcPct val="20000"/>
              </a:spcBef>
              <a:buFont typeface="Arial" charset="0"/>
              <a:buNone/>
            </a:pPr>
            <a:r>
              <a:rPr lang="en-GB" sz="1000" dirty="0">
                <a:ea typeface="华文细黑"/>
                <a:cs typeface="Arial" charset="0"/>
              </a:rPr>
              <a:t>.</a:t>
            </a:r>
          </a:p>
          <a:p>
            <a:pPr eaLnBrk="0" hangingPunct="0">
              <a:spcBef>
                <a:spcPct val="20000"/>
              </a:spcBef>
              <a:buFont typeface="Arial" charset="0"/>
              <a:buNone/>
            </a:pPr>
            <a:endParaRPr lang="en-GB" sz="2800" dirty="0">
              <a:latin typeface="华文细黑"/>
              <a:ea typeface="华文细黑"/>
              <a:cs typeface="华文细黑"/>
            </a:endParaRPr>
          </a:p>
        </p:txBody>
      </p:sp>
      <p:sp>
        <p:nvSpPr>
          <p:cNvPr id="13" name="Rectangle 12"/>
          <p:cNvSpPr/>
          <p:nvPr/>
        </p:nvSpPr>
        <p:spPr>
          <a:xfrm>
            <a:off x="252413" y="1071563"/>
            <a:ext cx="4211637"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Rectangle 14"/>
          <p:cNvSpPr/>
          <p:nvPr/>
        </p:nvSpPr>
        <p:spPr>
          <a:xfrm>
            <a:off x="4718050" y="1071563"/>
            <a:ext cx="4211638"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7893" name="Text Placeholder 8"/>
          <p:cNvSpPr txBox="1">
            <a:spLocks/>
          </p:cNvSpPr>
          <p:nvPr/>
        </p:nvSpPr>
        <p:spPr bwMode="auto">
          <a:xfrm>
            <a:off x="4786313" y="1143000"/>
            <a:ext cx="4071937" cy="4857750"/>
          </a:xfrm>
          <a:prstGeom prst="rect">
            <a:avLst/>
          </a:prstGeom>
          <a:noFill/>
          <a:ln w="9525">
            <a:noFill/>
            <a:miter lim="800000"/>
            <a:headEnd/>
            <a:tailEnd/>
          </a:ln>
        </p:spPr>
        <p:txBody>
          <a:bodyPr/>
          <a:lstStyle/>
          <a:p>
            <a:r>
              <a:rPr lang="en-GB" sz="1000" dirty="0"/>
              <a:t>Medical Education ensure </a:t>
            </a:r>
            <a:r>
              <a:rPr lang="en-GB" sz="1000" dirty="0" smtClean="0"/>
              <a:t>that </a:t>
            </a:r>
            <a:r>
              <a:rPr lang="en-GB" sz="1000" dirty="0"/>
              <a:t>you are as up to date as possible with mandatory training before you start. </a:t>
            </a:r>
            <a:r>
              <a:rPr lang="en-GB" sz="1000" dirty="0">
                <a:cs typeface="Arial" charset="0"/>
              </a:rPr>
              <a:t>To check your mandatory training profile you can access WIRED; this is a purple icon on each computer desktop but can also be accessed through </a:t>
            </a:r>
            <a:r>
              <a:rPr lang="en-GB" sz="1000" dirty="0" smtClean="0">
                <a:cs typeface="Arial" charset="0"/>
              </a:rPr>
              <a:t>the </a:t>
            </a:r>
            <a:r>
              <a:rPr lang="en-GB" sz="1000" dirty="0" err="1" smtClean="0">
                <a:cs typeface="Arial" charset="0"/>
              </a:rPr>
              <a:t>GTi</a:t>
            </a:r>
            <a:r>
              <a:rPr lang="en-GB" sz="1000" dirty="0">
                <a:cs typeface="Arial" charset="0"/>
              </a:rPr>
              <a:t>. You will need your assignment number to view your records on WIRED; this number will be on your payslip and will give you access.</a:t>
            </a:r>
            <a:r>
              <a:rPr lang="en-GB" sz="1000" b="1" dirty="0"/>
              <a:t> </a:t>
            </a:r>
          </a:p>
          <a:p>
            <a:pPr>
              <a:lnSpc>
                <a:spcPct val="150000"/>
              </a:lnSpc>
            </a:pPr>
            <a:endParaRPr lang="en-GB" sz="1000" b="1" dirty="0"/>
          </a:p>
          <a:p>
            <a:r>
              <a:rPr lang="en-GB" sz="1000" dirty="0"/>
              <a:t>My role requires me to complete the following additional mandatory training not covered by </a:t>
            </a:r>
            <a:r>
              <a:rPr lang="en-GB" sz="1000" dirty="0" smtClean="0"/>
              <a:t>Corporate or Online induction (include </a:t>
            </a:r>
            <a:r>
              <a:rPr lang="en-GB" sz="1000" dirty="0"/>
              <a:t>medical devices training and IT training):</a:t>
            </a:r>
          </a:p>
          <a:p>
            <a:endParaRPr lang="en-GB" altLang="zh-CN" sz="1000" dirty="0" smtClean="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endParaRPr lang="en-GB" sz="1000" dirty="0"/>
          </a:p>
          <a:p>
            <a:endParaRPr lang="en-GB" altLang="zh-CN" sz="1000" dirty="0">
              <a:solidFill>
                <a:srgbClr val="548DD4"/>
              </a:solidFill>
              <a:cs typeface="Arial" charset="0"/>
            </a:endParaRPr>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endParaRPr lang="en-GB" sz="1000" dirty="0"/>
          </a:p>
          <a:p>
            <a:pPr>
              <a:buFont typeface="Arial" charset="0"/>
              <a:buChar char="•"/>
            </a:pPr>
            <a:endParaRPr lang="en-GB" sz="1000" dirty="0"/>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r>
              <a:rPr lang="en-GB" sz="1000" dirty="0"/>
              <a:t> </a:t>
            </a:r>
          </a:p>
          <a:p>
            <a:endParaRPr lang="en-GB" sz="1000" dirty="0"/>
          </a:p>
          <a:p>
            <a:endParaRPr lang="en-GB" altLang="zh-CN" sz="1000" dirty="0">
              <a:solidFill>
                <a:srgbClr val="548DD4"/>
              </a:solidFill>
              <a:cs typeface="Arial" charset="0"/>
            </a:endParaRPr>
          </a:p>
          <a:p>
            <a:r>
              <a:rPr lang="en-GB" altLang="zh-CN" sz="1000" dirty="0">
                <a:solidFill>
                  <a:srgbClr val="548DD4"/>
                </a:solidFill>
                <a:cs typeface="Arial" charset="0"/>
              </a:rPr>
              <a:t>_______________________________________________________</a:t>
            </a:r>
            <a:endParaRPr lang="en-GB" sz="1000" dirty="0"/>
          </a:p>
          <a:p>
            <a:endParaRPr lang="en-GB" sz="1000" dirty="0"/>
          </a:p>
          <a:p>
            <a:endParaRPr lang="en-GB" sz="1000" dirty="0" smtClean="0"/>
          </a:p>
          <a:p>
            <a:endParaRPr lang="en-GB" sz="1000" dirty="0"/>
          </a:p>
          <a:p>
            <a:r>
              <a:rPr lang="en-GB" sz="1000" dirty="0"/>
              <a:t>All mandatory training can be booked through Education, Training and Development (x86696) or email education.admin@gstt.nhs.uk</a:t>
            </a:r>
          </a:p>
          <a:p>
            <a:pPr>
              <a:lnSpc>
                <a:spcPct val="150000"/>
              </a:lnSpc>
            </a:pPr>
            <a:endParaRPr lang="en-GB" sz="1000" dirty="0"/>
          </a:p>
          <a:p>
            <a:pPr>
              <a:lnSpc>
                <a:spcPct val="150000"/>
              </a:lnSpc>
            </a:pPr>
            <a:endParaRPr lang="en-GB" sz="1000" dirty="0"/>
          </a:p>
          <a:p>
            <a:pPr>
              <a:lnSpc>
                <a:spcPct val="150000"/>
              </a:lnSpc>
            </a:pPr>
            <a:endParaRPr lang="en-GB" sz="1000" dirty="0"/>
          </a:p>
        </p:txBody>
      </p:sp>
      <p:sp>
        <p:nvSpPr>
          <p:cNvPr id="7" name="TextBox 6"/>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6</a:t>
            </a:r>
            <a:endParaRPr lang="en-GB"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a:xfrm>
            <a:off x="252413" y="642938"/>
            <a:ext cx="8677275" cy="357187"/>
          </a:xfrm>
          <a:solidFill>
            <a:srgbClr val="DCE6F2"/>
          </a:solidFill>
        </p:spPr>
        <p:txBody>
          <a:bodyPr/>
          <a:lstStyle/>
          <a:p>
            <a:r>
              <a:rPr lang="en-GB" sz="1800" smtClean="0">
                <a:solidFill>
                  <a:srgbClr val="0671BA"/>
                </a:solidFill>
                <a:latin typeface="Arial" charset="0"/>
                <a:cs typeface="Arial" charset="0"/>
              </a:rPr>
              <a:t>Local Induction Sign Off</a:t>
            </a:r>
          </a:p>
        </p:txBody>
      </p:sp>
      <p:sp>
        <p:nvSpPr>
          <p:cNvPr id="12" name="Text Placeholder 8"/>
          <p:cNvSpPr txBox="1">
            <a:spLocks/>
          </p:cNvSpPr>
          <p:nvPr/>
        </p:nvSpPr>
        <p:spPr bwMode="auto">
          <a:xfrm>
            <a:off x="323850" y="1143000"/>
            <a:ext cx="4071938" cy="4857750"/>
          </a:xfrm>
          <a:prstGeom prst="rect">
            <a:avLst/>
          </a:prstGeom>
          <a:noFill/>
          <a:ln w="9525">
            <a:noFill/>
            <a:miter lim="800000"/>
            <a:headEnd/>
            <a:tailEnd/>
          </a:ln>
        </p:spPr>
        <p:txBody>
          <a:bodyPr/>
          <a:lstStyle/>
          <a:p>
            <a:pPr eaLnBrk="0" hangingPunct="0"/>
            <a:r>
              <a:rPr lang="en-GB" sz="1000" dirty="0">
                <a:cs typeface="Arial" charset="0"/>
              </a:rPr>
              <a:t>You are responsible for sending Medical Education an email to ensure you are compliant with local induction. This also helps Medical Education identify individuals who have yet to complete induction. To register your local induction please send a confirmation email to JuniorDoctorsLocalInduction@gstt.nhs.uk</a:t>
            </a:r>
          </a:p>
          <a:p>
            <a:pPr eaLnBrk="0" hangingPunct="0"/>
            <a:endParaRPr lang="en-GB" sz="1000" dirty="0">
              <a:cs typeface="Arial" charset="0"/>
            </a:endParaRPr>
          </a:p>
          <a:p>
            <a:pPr eaLnBrk="0" hangingPunct="0"/>
            <a:r>
              <a:rPr lang="en-GB" sz="1000" dirty="0">
                <a:cs typeface="Arial" charset="0"/>
              </a:rPr>
              <a:t>This local induction pack is yours to keep but please complete the information below.</a:t>
            </a:r>
          </a:p>
          <a:p>
            <a:pPr eaLnBrk="0" hangingPunct="0"/>
            <a:endParaRPr lang="en-GB" sz="1000" dirty="0">
              <a:cs typeface="Arial" charset="0"/>
            </a:endParaRPr>
          </a:p>
          <a:p>
            <a:pPr eaLnBrk="0" hangingPunct="0"/>
            <a:endParaRPr lang="en-GB" altLang="zh-CN" sz="900" dirty="0"/>
          </a:p>
          <a:p>
            <a:pPr eaLnBrk="0" hangingPunct="0"/>
            <a:r>
              <a:rPr lang="en-GB" altLang="zh-CN" sz="1000" dirty="0">
                <a:cs typeface="Arial" charset="0"/>
              </a:rPr>
              <a:t>Name:                </a:t>
            </a:r>
            <a:r>
              <a:rPr lang="en-GB" altLang="zh-CN" sz="1000" dirty="0">
                <a:solidFill>
                  <a:srgbClr val="548DD4"/>
                </a:solidFill>
                <a:cs typeface="Arial" charset="0"/>
              </a:rPr>
              <a:t>__________________________________</a:t>
            </a:r>
          </a:p>
          <a:p>
            <a:pPr eaLnBrk="0" hangingPunct="0"/>
            <a:r>
              <a:rPr lang="en-GB" altLang="zh-CN" sz="1000" dirty="0">
                <a:cs typeface="Arial" charset="0"/>
              </a:rPr>
              <a:t>	</a:t>
            </a:r>
            <a:endParaRPr lang="en-GB" altLang="zh-CN" sz="900" dirty="0"/>
          </a:p>
          <a:p>
            <a:pPr eaLnBrk="0" hangingPunct="0"/>
            <a:endParaRPr lang="en-GB" altLang="zh-CN" sz="1000" dirty="0">
              <a:cs typeface="Arial" charset="0"/>
            </a:endParaRPr>
          </a:p>
          <a:p>
            <a:pPr eaLnBrk="0" hangingPunct="0"/>
            <a:r>
              <a:rPr lang="en-GB" altLang="zh-CN" sz="1000" dirty="0">
                <a:cs typeface="Arial" charset="0"/>
              </a:rPr>
              <a:t>Start Date:          </a:t>
            </a:r>
            <a:r>
              <a:rPr lang="en-GB" altLang="zh-CN" sz="1000" dirty="0">
                <a:solidFill>
                  <a:srgbClr val="548DD4"/>
                </a:solidFill>
                <a:cs typeface="Arial" charset="0"/>
              </a:rPr>
              <a:t>_________________________________ </a:t>
            </a:r>
          </a:p>
          <a:p>
            <a:pPr eaLnBrk="0" hangingPunct="0"/>
            <a:r>
              <a:rPr lang="en-GB" altLang="zh-CN" sz="1000" dirty="0">
                <a:cs typeface="Arial" charset="0"/>
              </a:rPr>
              <a:t>	</a:t>
            </a:r>
            <a:endParaRPr lang="en-GB" altLang="zh-CN" sz="900" dirty="0"/>
          </a:p>
          <a:p>
            <a:pPr eaLnBrk="0" hangingPunct="0"/>
            <a:endParaRPr lang="en-GB" altLang="zh-CN" sz="1000" dirty="0">
              <a:cs typeface="Arial" charset="0"/>
            </a:endParaRPr>
          </a:p>
          <a:p>
            <a:pPr eaLnBrk="0" hangingPunct="0"/>
            <a:r>
              <a:rPr lang="en-GB" altLang="zh-CN" sz="1000" dirty="0">
                <a:cs typeface="Arial" charset="0"/>
              </a:rPr>
              <a:t>Post:                   </a:t>
            </a:r>
            <a:r>
              <a:rPr lang="en-GB" altLang="zh-CN" sz="1000" dirty="0">
                <a:solidFill>
                  <a:srgbClr val="548DD4"/>
                </a:solidFill>
                <a:cs typeface="Arial" charset="0"/>
              </a:rPr>
              <a:t>__________________________________</a:t>
            </a:r>
          </a:p>
          <a:p>
            <a:pPr eaLnBrk="0" hangingPunct="0"/>
            <a:r>
              <a:rPr lang="en-GB" altLang="zh-CN" sz="1000" dirty="0">
                <a:cs typeface="Arial" charset="0"/>
              </a:rPr>
              <a:t>	</a:t>
            </a:r>
            <a:endParaRPr lang="en-GB" altLang="zh-CN" sz="900" dirty="0"/>
          </a:p>
          <a:p>
            <a:pPr eaLnBrk="0" hangingPunct="0"/>
            <a:endParaRPr lang="en-GB" altLang="zh-CN" sz="1000" dirty="0">
              <a:cs typeface="Arial" charset="0"/>
            </a:endParaRPr>
          </a:p>
          <a:p>
            <a:pPr eaLnBrk="0" hangingPunct="0"/>
            <a:r>
              <a:rPr lang="en-GB" altLang="zh-CN" sz="1000" dirty="0">
                <a:cs typeface="Arial" charset="0"/>
              </a:rPr>
              <a:t>Department: 	</a:t>
            </a:r>
            <a:r>
              <a:rPr lang="en-GB" altLang="zh-CN" sz="900" dirty="0">
                <a:solidFill>
                  <a:srgbClr val="548DD4"/>
                </a:solidFill>
                <a:cs typeface="Arial" charset="0"/>
              </a:rPr>
              <a:t>______________________________________</a:t>
            </a:r>
          </a:p>
          <a:p>
            <a:pPr eaLnBrk="0" hangingPunct="0"/>
            <a:endParaRPr lang="en-GB" altLang="zh-CN" sz="900" dirty="0"/>
          </a:p>
          <a:p>
            <a:pPr eaLnBrk="0" hangingPunct="0"/>
            <a:endParaRPr lang="en-GB" altLang="zh-CN" sz="1000" dirty="0">
              <a:cs typeface="Arial" charset="0"/>
            </a:endParaRPr>
          </a:p>
          <a:p>
            <a:pPr eaLnBrk="0" hangingPunct="0"/>
            <a:endParaRPr lang="en-GB" altLang="zh-CN" sz="1000" dirty="0">
              <a:cs typeface="Arial" charset="0"/>
            </a:endParaRPr>
          </a:p>
          <a:p>
            <a:pPr eaLnBrk="0" hangingPunct="0"/>
            <a:endParaRPr lang="en-GB" altLang="zh-CN" sz="1000" dirty="0">
              <a:cs typeface="Arial" charset="0"/>
            </a:endParaRPr>
          </a:p>
          <a:p>
            <a:pPr eaLnBrk="0" hangingPunct="0"/>
            <a:r>
              <a:rPr lang="en-GB" altLang="zh-CN" sz="1000" dirty="0">
                <a:cs typeface="Arial" charset="0"/>
              </a:rPr>
              <a:t>Signature of new starter:</a:t>
            </a:r>
          </a:p>
          <a:p>
            <a:pPr eaLnBrk="0" hangingPunct="0"/>
            <a:endParaRPr lang="en-GB" altLang="zh-CN" sz="1000" b="1" dirty="0" smtClean="0">
              <a:solidFill>
                <a:srgbClr val="548DD4"/>
              </a:solidFill>
              <a:cs typeface="Arial" charset="0"/>
            </a:endParaRPr>
          </a:p>
          <a:p>
            <a:pPr eaLnBrk="0" hangingPunct="0"/>
            <a:endParaRPr lang="en-GB" altLang="zh-CN" sz="1000" b="1" dirty="0">
              <a:solidFill>
                <a:srgbClr val="548DD4"/>
              </a:solidFill>
              <a:cs typeface="Arial" charset="0"/>
            </a:endParaRPr>
          </a:p>
          <a:p>
            <a:pPr eaLnBrk="0" hangingPunct="0"/>
            <a:r>
              <a:rPr lang="en-GB" altLang="zh-CN" sz="1000" b="1" dirty="0" smtClean="0">
                <a:solidFill>
                  <a:srgbClr val="548DD4"/>
                </a:solidFill>
                <a:cs typeface="Arial" charset="0"/>
              </a:rPr>
              <a:t>_______________________________________________________</a:t>
            </a:r>
            <a:endParaRPr lang="en-GB" altLang="zh-CN" sz="1000" b="1" dirty="0" smtClean="0"/>
          </a:p>
          <a:p>
            <a:pPr eaLnBrk="0" hangingPunct="0"/>
            <a:endParaRPr lang="en-GB" altLang="zh-CN" sz="1000" dirty="0">
              <a:cs typeface="Arial" charset="0"/>
            </a:endParaRPr>
          </a:p>
          <a:p>
            <a:pPr eaLnBrk="0" hangingPunct="0"/>
            <a:endParaRPr lang="en-GB" altLang="zh-CN" sz="1000" dirty="0"/>
          </a:p>
          <a:p>
            <a:pPr eaLnBrk="0" hangingPunct="0">
              <a:spcBef>
                <a:spcPct val="20000"/>
              </a:spcBef>
              <a:buFont typeface="Arial" charset="0"/>
              <a:buNone/>
            </a:pPr>
            <a:endParaRPr lang="en-GB" sz="1000" dirty="0">
              <a:ea typeface="华文细黑"/>
              <a:cs typeface="Arial" charset="0"/>
            </a:endParaRPr>
          </a:p>
          <a:p>
            <a:pPr eaLnBrk="0" hangingPunct="0">
              <a:spcBef>
                <a:spcPct val="20000"/>
              </a:spcBef>
              <a:buFont typeface="Arial" charset="0"/>
              <a:buNone/>
            </a:pPr>
            <a:endParaRPr lang="en-GB" sz="2800" dirty="0">
              <a:latin typeface="华文细黑"/>
              <a:ea typeface="华文细黑"/>
              <a:cs typeface="华文细黑"/>
            </a:endParaRPr>
          </a:p>
        </p:txBody>
      </p:sp>
      <p:sp>
        <p:nvSpPr>
          <p:cNvPr id="13" name="Rectangle 12"/>
          <p:cNvSpPr/>
          <p:nvPr/>
        </p:nvSpPr>
        <p:spPr>
          <a:xfrm>
            <a:off x="252413" y="1071563"/>
            <a:ext cx="4211637"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Rectangle 14"/>
          <p:cNvSpPr/>
          <p:nvPr/>
        </p:nvSpPr>
        <p:spPr>
          <a:xfrm>
            <a:off x="4718050" y="1071563"/>
            <a:ext cx="4211638" cy="5000625"/>
          </a:xfrm>
          <a:prstGeom prst="rect">
            <a:avLst/>
          </a:prstGeom>
          <a:noFill/>
          <a:ln>
            <a:solidFill>
              <a:srgbClr val="DCE6F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TextBox 5"/>
          <p:cNvSpPr txBox="1"/>
          <p:nvPr/>
        </p:nvSpPr>
        <p:spPr>
          <a:xfrm>
            <a:off x="8352000" y="6390000"/>
            <a:ext cx="714380" cy="369332"/>
          </a:xfrm>
          <a:prstGeom prst="rect">
            <a:avLst/>
          </a:prstGeom>
          <a:noFill/>
        </p:spPr>
        <p:txBody>
          <a:bodyPr wrap="square" rtlCol="0">
            <a:spAutoFit/>
          </a:bodyPr>
          <a:lstStyle/>
          <a:p>
            <a:pPr algn="ctr"/>
            <a:r>
              <a:rPr lang="en-GB" dirty="0" smtClean="0">
                <a:solidFill>
                  <a:schemeClr val="bg1"/>
                </a:solidFill>
              </a:rPr>
              <a:t>7</a:t>
            </a:r>
            <a:endParaRPr lang="en-GB"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经典特宋简"/>
        <a:ea typeface="经典特宋简"/>
        <a:cs typeface=""/>
      </a:majorFont>
      <a:minorFont>
        <a:latin typeface="华文细黑"/>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主题">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_Office 主题">
      <a:majorFont>
        <a:latin typeface="经典特宋简"/>
        <a:ea typeface="经典特宋简"/>
        <a:cs typeface=""/>
      </a:majorFont>
      <a:minorFont>
        <a:latin typeface="华文细黑"/>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1014</TotalTime>
  <Pages>0</Pages>
  <Words>1978</Words>
  <Characters>0</Characters>
  <Application>Microsoft Office PowerPoint</Application>
  <DocSecurity>0</DocSecurity>
  <PresentationFormat>On-screen Show (4:3)</PresentationFormat>
  <Lines>0</Lines>
  <Paragraphs>602</Paragraphs>
  <Slides>13</Slides>
  <Notes>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主题</vt:lpstr>
      <vt:lpstr>1_Office 主题</vt:lpstr>
      <vt:lpstr>Junior Doctor Local Induction Pack </vt:lpstr>
      <vt:lpstr>Welcome</vt:lpstr>
      <vt:lpstr>New Employee Checklist</vt:lpstr>
      <vt:lpstr>Your Role</vt:lpstr>
      <vt:lpstr>Your Department and Facilities</vt:lpstr>
      <vt:lpstr>Procedures and equipment</vt:lpstr>
      <vt:lpstr>Escalation Process</vt:lpstr>
      <vt:lpstr>Mandatory Training Requirements</vt:lpstr>
      <vt:lpstr>Local Induction Sign Off</vt:lpstr>
      <vt:lpstr>Local Induction Check List</vt:lpstr>
      <vt:lpstr>Local Induction Check List</vt:lpstr>
      <vt:lpstr>Local Induction Check List</vt:lpstr>
      <vt:lpstr>Local Induction Check List</vt:lpstr>
    </vt:vector>
  </TitlesOfParts>
  <Manager/>
  <Company>kingsoft</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
  <dc:creator>rachel</dc:creator>
  <cp:keywords/>
  <dc:description/>
  <cp:lastModifiedBy>Sparrow Christopher</cp:lastModifiedBy>
  <cp:revision>238</cp:revision>
  <cp:lastPrinted>1899-12-30T00:00:00Z</cp:lastPrinted>
  <dcterms:created xsi:type="dcterms:W3CDTF">2011-06-08T11:08:52Z</dcterms:created>
  <dcterms:modified xsi:type="dcterms:W3CDTF">2015-06-23T13:05:57Z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1033-8.1.0.3018</vt:lpwstr>
  </property>
</Properties>
</file>